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68592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9660" y="320040"/>
            <a:ext cx="703135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740" y="1544290"/>
            <a:ext cx="8039734" cy="469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034540"/>
            <a:ext cx="5489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60" dirty="0">
                <a:solidFill>
                  <a:srgbClr val="4E6127"/>
                </a:solidFill>
                <a:latin typeface="Trebuchet MS"/>
                <a:cs typeface="Trebuchet MS"/>
              </a:rPr>
              <a:t>Стройова</a:t>
            </a:r>
            <a:r>
              <a:rPr sz="4800" spc="-430" dirty="0">
                <a:solidFill>
                  <a:srgbClr val="4E6127"/>
                </a:solidFill>
                <a:latin typeface="Trebuchet MS"/>
                <a:cs typeface="Trebuchet MS"/>
              </a:rPr>
              <a:t> </a:t>
            </a:r>
            <a:r>
              <a:rPr sz="4800" spc="-275" dirty="0">
                <a:solidFill>
                  <a:srgbClr val="4E6127"/>
                </a:solidFill>
                <a:latin typeface="Trebuchet MS"/>
                <a:cs typeface="Trebuchet MS"/>
              </a:rPr>
              <a:t>підготовка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4270" y="3749040"/>
            <a:ext cx="44545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3600" b="1" spc="-225" dirty="0">
                <a:solidFill>
                  <a:srgbClr val="4E6127"/>
                </a:solidFill>
                <a:latin typeface="Trebuchet MS"/>
                <a:cs typeface="Trebuchet MS"/>
              </a:rPr>
              <a:t>Загальні </a:t>
            </a:r>
            <a:r>
              <a:rPr sz="3600" b="1" spc="-190" dirty="0">
                <a:solidFill>
                  <a:srgbClr val="4E6127"/>
                </a:solidFill>
                <a:latin typeface="Trebuchet MS"/>
                <a:cs typeface="Trebuchet MS"/>
              </a:rPr>
              <a:t>положення  </a:t>
            </a:r>
            <a:r>
              <a:rPr sz="3600" b="1" spc="-210" dirty="0">
                <a:solidFill>
                  <a:srgbClr val="4E6127"/>
                </a:solidFill>
                <a:latin typeface="Trebuchet MS"/>
                <a:cs typeface="Trebuchet MS"/>
              </a:rPr>
              <a:t>Стройового </a:t>
            </a:r>
            <a:r>
              <a:rPr sz="3600" b="1" spc="-295" dirty="0">
                <a:solidFill>
                  <a:srgbClr val="4E6127"/>
                </a:solidFill>
                <a:latin typeface="Trebuchet MS"/>
                <a:cs typeface="Trebuchet MS"/>
              </a:rPr>
              <a:t>статуту  </a:t>
            </a:r>
            <a:r>
              <a:rPr sz="3600" b="1" spc="-204" dirty="0">
                <a:solidFill>
                  <a:srgbClr val="4E6127"/>
                </a:solidFill>
                <a:latin typeface="Trebuchet MS"/>
                <a:cs typeface="Trebuchet MS"/>
              </a:rPr>
              <a:t>Збройних </a:t>
            </a:r>
            <a:r>
              <a:rPr sz="3600" b="1" spc="-245" dirty="0">
                <a:solidFill>
                  <a:srgbClr val="4E6127"/>
                </a:solidFill>
                <a:latin typeface="Trebuchet MS"/>
                <a:cs typeface="Trebuchet MS"/>
              </a:rPr>
              <a:t>Сил</a:t>
            </a:r>
            <a:r>
              <a:rPr sz="3600" b="1" spc="-395" dirty="0">
                <a:solidFill>
                  <a:srgbClr val="4E6127"/>
                </a:solidFill>
                <a:latin typeface="Trebuchet MS"/>
                <a:cs typeface="Trebuchet MS"/>
              </a:rPr>
              <a:t> </a:t>
            </a:r>
            <a:r>
              <a:rPr sz="3600" b="1" spc="-190" dirty="0">
                <a:solidFill>
                  <a:srgbClr val="4E6127"/>
                </a:solidFill>
                <a:latin typeface="Trebuchet MS"/>
                <a:cs typeface="Trebuchet MS"/>
              </a:rPr>
              <a:t>України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6500" y="500380"/>
            <a:ext cx="1524000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" y="285750"/>
            <a:ext cx="378587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pc="-450" dirty="0"/>
              <a:t>Обов’язки </a:t>
            </a:r>
            <a:r>
              <a:rPr spc="-475" dirty="0"/>
              <a:t>військовослужбовців </a:t>
            </a:r>
            <a:r>
              <a:rPr spc="-445" dirty="0"/>
              <a:t>перед  </a:t>
            </a:r>
            <a:r>
              <a:rPr spc="-505" dirty="0"/>
              <a:t>шикуванням </a:t>
            </a:r>
            <a:r>
              <a:rPr spc="-270" dirty="0"/>
              <a:t>і </a:t>
            </a:r>
            <a:r>
              <a:rPr spc="-515" dirty="0"/>
              <a:t>в </a:t>
            </a:r>
            <a:r>
              <a:rPr spc="-459" dirty="0"/>
              <a:t>строю. </a:t>
            </a:r>
            <a:r>
              <a:rPr spc="-484" dirty="0"/>
              <a:t>Військовослужбовець  </a:t>
            </a:r>
            <a:r>
              <a:rPr spc="-445" dirty="0"/>
              <a:t>зобов’язаний:</a:t>
            </a:r>
          </a:p>
        </p:txBody>
      </p:sp>
      <p:graphicFrame>
        <p:nvGraphicFramePr>
          <p:cNvPr id="221" name="object 221"/>
          <p:cNvGraphicFramePr>
            <a:graphicFrameLocks noGrp="1"/>
          </p:cNvGraphicFramePr>
          <p:nvPr/>
        </p:nvGraphicFramePr>
        <p:xfrm>
          <a:off x="533400" y="1676400"/>
          <a:ext cx="8001000" cy="465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0"/>
              </a:tblGrid>
              <a:tr h="2729865">
                <a:tc>
                  <a:txBody>
                    <a:bodyPr/>
                    <a:lstStyle/>
                    <a:p>
                      <a:pPr marL="367030" marR="3448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330" dirty="0" err="1">
                          <a:latin typeface="Verdana"/>
                          <a:cs typeface="Verdana"/>
                        </a:rPr>
                        <a:t>Перевіряти</a:t>
                      </a:r>
                      <a:r>
                        <a:rPr sz="2000" b="1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0" dirty="0" err="1" smtClean="0">
                          <a:latin typeface="Verdana"/>
                          <a:cs typeface="Verdana"/>
                        </a:rPr>
                        <a:t>справність</a:t>
                      </a:r>
                      <a:r>
                        <a:rPr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10" dirty="0" err="1" smtClean="0">
                          <a:latin typeface="Verdana"/>
                          <a:cs typeface="Verdana"/>
                        </a:rPr>
                        <a:t>своєї</a:t>
                      </a:r>
                      <a:r>
                        <a:rPr lang="uk-UA"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80" dirty="0">
                          <a:latin typeface="Verdana"/>
                          <a:cs typeface="Verdana"/>
                        </a:rPr>
                        <a:t>зброї, </a:t>
                      </a:r>
                      <a:r>
                        <a:rPr sz="2000" b="1" spc="-340" dirty="0" err="1">
                          <a:latin typeface="Verdana"/>
                          <a:cs typeface="Verdana"/>
                        </a:rPr>
                        <a:t>закріплених</a:t>
                      </a:r>
                      <a:r>
                        <a:rPr sz="2000" b="1" spc="-3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0" dirty="0" err="1" smtClean="0">
                          <a:latin typeface="Verdana"/>
                          <a:cs typeface="Verdana"/>
                        </a:rPr>
                        <a:t>за</a:t>
                      </a:r>
                      <a:r>
                        <a:rPr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 err="1" smtClean="0">
                          <a:latin typeface="Verdana"/>
                          <a:cs typeface="Verdana"/>
                        </a:rPr>
                        <a:t>ним</a:t>
                      </a:r>
                      <a:r>
                        <a:rPr sz="2000" b="1" spc="-30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0" dirty="0">
                          <a:latin typeface="Verdana"/>
                          <a:cs typeface="Verdana"/>
                        </a:rPr>
                        <a:t>озброєння,  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боєприпасів, </a:t>
                      </a:r>
                      <a:r>
                        <a:rPr sz="2000" b="1" spc="-340" dirty="0" err="1" smtClean="0">
                          <a:latin typeface="Verdana"/>
                          <a:cs typeface="Verdana"/>
                        </a:rPr>
                        <a:t>особистих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0" dirty="0" err="1">
                          <a:latin typeface="Verdana"/>
                          <a:cs typeface="Verdana"/>
                        </a:rPr>
                        <a:t>засобів</a:t>
                      </a:r>
                      <a:r>
                        <a:rPr sz="2000" b="1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5" dirty="0" err="1" smtClean="0">
                          <a:latin typeface="Verdana"/>
                          <a:cs typeface="Verdana"/>
                        </a:rPr>
                        <a:t>захисту</a:t>
                      </a:r>
                      <a:r>
                        <a:rPr sz="2000" b="1" spc="-33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шанцевого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інструменту,  </a:t>
                      </a:r>
                      <a:r>
                        <a:rPr sz="2000" b="1" spc="-330" dirty="0" err="1" smtClean="0">
                          <a:latin typeface="Verdana"/>
                          <a:cs typeface="Verdana"/>
                        </a:rPr>
                        <a:t>обмундирування</a:t>
                      </a:r>
                      <a:r>
                        <a:rPr lang="uk-UA"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195" dirty="0">
                          <a:latin typeface="Verdana"/>
                          <a:cs typeface="Verdana"/>
                        </a:rPr>
                        <a:t>і</a:t>
                      </a:r>
                      <a:r>
                        <a:rPr sz="2000" b="1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0" dirty="0">
                          <a:latin typeface="Verdana"/>
                          <a:cs typeface="Verdana"/>
                        </a:rPr>
                        <a:t>спорядження.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  <a:p>
                      <a:pPr marL="23495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b="1" spc="-280" dirty="0">
                          <a:latin typeface="Verdana"/>
                          <a:cs typeface="Verdana"/>
                        </a:rPr>
                        <a:t>Мати </a:t>
                      </a:r>
                      <a:r>
                        <a:rPr sz="2000" b="1" spc="-330" dirty="0">
                          <a:latin typeface="Verdana"/>
                          <a:cs typeface="Verdana"/>
                        </a:rPr>
                        <a:t>коротку 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охайну</a:t>
                      </a:r>
                      <a:r>
                        <a:rPr sz="2000" b="1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15" dirty="0">
                          <a:latin typeface="Verdana"/>
                          <a:cs typeface="Verdana"/>
                        </a:rPr>
                        <a:t>зачіску.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  <a:p>
                      <a:pPr marL="614680" marR="591820" indent="1905" algn="ctr">
                        <a:lnSpc>
                          <a:spcPct val="100200"/>
                        </a:lnSpc>
                        <a:spcBef>
                          <a:spcPts val="965"/>
                        </a:spcBef>
                      </a:pPr>
                      <a:r>
                        <a:rPr sz="2000" b="1" spc="-355" dirty="0" err="1">
                          <a:latin typeface="Verdana"/>
                          <a:cs typeface="Verdana"/>
                        </a:rPr>
                        <a:t>Охайно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50" dirty="0" err="1" smtClean="0">
                          <a:latin typeface="Verdana"/>
                          <a:cs typeface="Verdana"/>
                        </a:rPr>
                        <a:t>заправляти</a:t>
                      </a:r>
                      <a:r>
                        <a:rPr sz="2000" b="1" spc="-35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0" dirty="0" err="1" smtClean="0">
                          <a:latin typeface="Verdana"/>
                          <a:cs typeface="Verdana"/>
                        </a:rPr>
                        <a:t>обмундирування</a:t>
                      </a:r>
                      <a:r>
                        <a:rPr sz="2000" b="1" spc="-32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2000" b="1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5" dirty="0" err="1">
                          <a:latin typeface="Verdana"/>
                          <a:cs typeface="Verdana"/>
                        </a:rPr>
                        <a:t>правильно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10" dirty="0" err="1" smtClean="0">
                          <a:latin typeface="Verdana"/>
                          <a:cs typeface="Verdana"/>
                        </a:rPr>
                        <a:t>надівати</a:t>
                      </a:r>
                      <a:r>
                        <a:rPr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195" dirty="0" smtClean="0">
                          <a:latin typeface="Verdana"/>
                          <a:cs typeface="Verdana"/>
                        </a:rPr>
                        <a:t>і  </a:t>
                      </a:r>
                      <a:r>
                        <a:rPr sz="2000" b="1" spc="-345" dirty="0" err="1">
                          <a:latin typeface="Verdana"/>
                          <a:cs typeface="Verdana"/>
                        </a:rPr>
                        <a:t>припасовувати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5" dirty="0" err="1" smtClean="0">
                          <a:latin typeface="Verdana"/>
                          <a:cs typeface="Verdana"/>
                        </a:rPr>
                        <a:t>спорядження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05" dirty="0" err="1" smtClean="0">
                          <a:latin typeface="Verdana"/>
                          <a:cs typeface="Verdana"/>
                        </a:rPr>
                        <a:t>допомогти</a:t>
                      </a:r>
                      <a:r>
                        <a:rPr lang="uk-UA" sz="2000" b="1" spc="-30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5" dirty="0">
                          <a:latin typeface="Verdana"/>
                          <a:cs typeface="Verdana"/>
                        </a:rPr>
                        <a:t>товаришеві 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усунути  </a:t>
                      </a:r>
                      <a:r>
                        <a:rPr sz="2000" b="1" spc="-300" dirty="0" err="1">
                          <a:latin typeface="Verdana"/>
                          <a:cs typeface="Verdana"/>
                        </a:rPr>
                        <a:t>помічені</a:t>
                      </a:r>
                      <a:r>
                        <a:rPr sz="20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2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95" dirty="0" err="1" smtClean="0">
                          <a:latin typeface="Verdana"/>
                          <a:cs typeface="Verdana"/>
                        </a:rPr>
                        <a:t>недоліки</a:t>
                      </a:r>
                      <a:r>
                        <a:rPr sz="2000" b="1" spc="-295" dirty="0">
                          <a:latin typeface="Verdana"/>
                          <a:cs typeface="Verdana"/>
                        </a:rPr>
                        <a:t>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  <a:p>
                      <a:pPr marR="355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-360" dirty="0" err="1">
                          <a:latin typeface="Verdana"/>
                          <a:cs typeface="Verdana"/>
                        </a:rPr>
                        <a:t>Знати</a:t>
                      </a:r>
                      <a:r>
                        <a:rPr sz="2000" b="1" spc="-3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6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0" dirty="0" err="1" smtClean="0">
                          <a:latin typeface="Verdana"/>
                          <a:cs typeface="Verdana"/>
                        </a:rPr>
                        <a:t>своє</a:t>
                      </a:r>
                      <a:r>
                        <a:rPr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90" dirty="0" err="1" smtClean="0">
                          <a:latin typeface="Verdana"/>
                          <a:cs typeface="Verdana"/>
                        </a:rPr>
                        <a:t>місце</a:t>
                      </a:r>
                      <a:r>
                        <a:rPr lang="uk-UA" sz="2000" b="1" spc="-29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9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7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lang="uk-UA" sz="2000" b="1" spc="-37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0" dirty="0" err="1" smtClean="0">
                          <a:latin typeface="Verdana"/>
                          <a:cs typeface="Verdana"/>
                        </a:rPr>
                        <a:t>строю</a:t>
                      </a:r>
                      <a:r>
                        <a:rPr sz="2000" b="1" spc="-330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40" dirty="0" err="1">
                          <a:latin typeface="Verdana"/>
                          <a:cs typeface="Verdana"/>
                        </a:rPr>
                        <a:t>ставати</a:t>
                      </a:r>
                      <a:r>
                        <a:rPr sz="2000" b="1" spc="-3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60" dirty="0" err="1" smtClean="0">
                          <a:latin typeface="Verdana"/>
                          <a:cs typeface="Verdana"/>
                        </a:rPr>
                        <a:t>до</a:t>
                      </a:r>
                      <a:r>
                        <a:rPr sz="2000" b="1" spc="-26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55" dirty="0" err="1">
                          <a:latin typeface="Verdana"/>
                          <a:cs typeface="Verdana"/>
                        </a:rPr>
                        <a:t>строю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швидко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без</a:t>
                      </a:r>
                      <a:r>
                        <a:rPr lang="uk-UA" sz="2000" b="1" spc="-3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9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метушні.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6590">
                <a:tc>
                  <a:txBody>
                    <a:bodyPr/>
                    <a:lstStyle/>
                    <a:p>
                      <a:pPr marL="2943860" marR="183515" indent="-27381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b="1" spc="-280" dirty="0">
                          <a:latin typeface="Verdana"/>
                          <a:cs typeface="Verdana"/>
                        </a:rPr>
                        <a:t>Під </a:t>
                      </a:r>
                      <a:r>
                        <a:rPr sz="2000" b="1" spc="-370" dirty="0">
                          <a:latin typeface="Verdana"/>
                          <a:cs typeface="Verdana"/>
                        </a:rPr>
                        <a:t>час </a:t>
                      </a:r>
                      <a:r>
                        <a:rPr sz="2000" b="1" spc="-365" dirty="0">
                          <a:latin typeface="Verdana"/>
                          <a:cs typeface="Verdana"/>
                        </a:rPr>
                        <a:t>руху </a:t>
                      </a:r>
                      <a:r>
                        <a:rPr sz="2000" b="1" spc="-320" dirty="0" err="1">
                          <a:latin typeface="Verdana"/>
                          <a:cs typeface="Verdana"/>
                        </a:rPr>
                        <a:t>зберігати</a:t>
                      </a:r>
                      <a:r>
                        <a:rPr sz="2000" b="1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рівняння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інтервал</a:t>
                      </a:r>
                      <a:r>
                        <a:rPr lang="uk-UA" sz="2000" b="1" spc="-3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195" dirty="0">
                          <a:latin typeface="Verdana"/>
                          <a:cs typeface="Verdana"/>
                        </a:rPr>
                        <a:t>і </a:t>
                      </a:r>
                      <a:r>
                        <a:rPr sz="2000" b="1" spc="-315" dirty="0">
                          <a:latin typeface="Verdana"/>
                          <a:cs typeface="Verdana"/>
                        </a:rPr>
                        <a:t>дистанцію, </a:t>
                      </a:r>
                      <a:r>
                        <a:rPr sz="2000" b="1" spc="-335" dirty="0">
                          <a:latin typeface="Verdana"/>
                          <a:cs typeface="Verdana"/>
                        </a:rPr>
                        <a:t>не 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виходити </a:t>
                      </a:r>
                      <a:r>
                        <a:rPr sz="2000" b="1" spc="-260" dirty="0">
                          <a:latin typeface="Verdana"/>
                          <a:cs typeface="Verdana"/>
                        </a:rPr>
                        <a:t>зі  </a:t>
                      </a:r>
                      <a:r>
                        <a:rPr sz="2000" b="1" spc="-355" dirty="0" err="1">
                          <a:latin typeface="Verdana"/>
                          <a:cs typeface="Verdana"/>
                        </a:rPr>
                        <a:t>строю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без</a:t>
                      </a:r>
                      <a:r>
                        <a:rPr sz="2000" b="1" spc="-4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4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 err="1" smtClean="0">
                          <a:latin typeface="Verdana"/>
                          <a:cs typeface="Verdana"/>
                        </a:rPr>
                        <a:t>дозволу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3111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8095">
                <a:tc>
                  <a:txBody>
                    <a:bodyPr/>
                    <a:lstStyle/>
                    <a:p>
                      <a:pPr marL="107950" marR="85725" indent="-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b="1" spc="-405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lang="uk-UA" sz="2000" b="1" spc="-40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55" dirty="0" err="1" smtClean="0">
                          <a:latin typeface="Verdana"/>
                          <a:cs typeface="Verdana"/>
                        </a:rPr>
                        <a:t>строю</a:t>
                      </a:r>
                      <a:r>
                        <a:rPr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0" dirty="0" err="1" smtClean="0">
                          <a:latin typeface="Verdana"/>
                          <a:cs typeface="Verdana"/>
                        </a:rPr>
                        <a:t>без</a:t>
                      </a:r>
                      <a:r>
                        <a:rPr sz="2000" b="1" spc="-3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0" dirty="0" err="1" smtClean="0">
                          <a:latin typeface="Verdana"/>
                          <a:cs typeface="Verdana"/>
                        </a:rPr>
                        <a:t>дозволу</a:t>
                      </a:r>
                      <a:r>
                        <a:rPr lang="uk-UA" sz="2000" b="1" spc="-3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5" dirty="0" err="1">
                          <a:latin typeface="Verdana"/>
                          <a:cs typeface="Verdana"/>
                        </a:rPr>
                        <a:t>не</a:t>
                      </a:r>
                      <a:r>
                        <a:rPr sz="2000" b="1" spc="-3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15" dirty="0" err="1" smtClean="0">
                          <a:latin typeface="Verdana"/>
                          <a:cs typeface="Verdana"/>
                        </a:rPr>
                        <a:t>розмовляти</a:t>
                      </a:r>
                      <a:r>
                        <a:rPr sz="2000" b="1" spc="-31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20" dirty="0" err="1">
                          <a:latin typeface="Verdana"/>
                          <a:cs typeface="Verdana"/>
                        </a:rPr>
                        <a:t>дотримуватися</a:t>
                      </a:r>
                      <a:r>
                        <a:rPr sz="2000" b="1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 err="1" smtClean="0">
                          <a:latin typeface="Verdana"/>
                          <a:cs typeface="Verdana"/>
                        </a:rPr>
                        <a:t>цілковитої</a:t>
                      </a:r>
                      <a:r>
                        <a:rPr sz="2000" b="1" spc="-30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тиші,  </a:t>
                      </a:r>
                      <a:r>
                        <a:rPr sz="2000" b="1" spc="-345" dirty="0" err="1">
                          <a:latin typeface="Verdana"/>
                          <a:cs typeface="Verdana"/>
                        </a:rPr>
                        <a:t>пильнувати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40" dirty="0" err="1" smtClean="0">
                          <a:latin typeface="Verdana"/>
                          <a:cs typeface="Verdana"/>
                        </a:rPr>
                        <a:t>за</a:t>
                      </a:r>
                      <a:r>
                        <a:rPr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5" dirty="0" err="1" smtClean="0">
                          <a:latin typeface="Verdana"/>
                          <a:cs typeface="Verdana"/>
                        </a:rPr>
                        <a:t>наказами</a:t>
                      </a:r>
                      <a:r>
                        <a:rPr sz="2000" b="1" spc="-3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195" dirty="0" smtClean="0">
                          <a:latin typeface="Verdana"/>
                          <a:cs typeface="Verdana"/>
                        </a:rPr>
                        <a:t>і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командами </a:t>
                      </a:r>
                      <a:r>
                        <a:rPr sz="2000" b="1" spc="-340" dirty="0">
                          <a:latin typeface="Verdana"/>
                          <a:cs typeface="Verdana"/>
                        </a:rPr>
                        <a:t>свого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командира, </a:t>
                      </a:r>
                      <a:r>
                        <a:rPr sz="2000" b="1" spc="-340" dirty="0">
                          <a:latin typeface="Verdana"/>
                          <a:cs typeface="Verdana"/>
                        </a:rPr>
                        <a:t>виконувати 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їх  </a:t>
                      </a:r>
                      <a:r>
                        <a:rPr sz="2000" b="1" spc="-345" dirty="0">
                          <a:latin typeface="Verdana"/>
                          <a:cs typeface="Verdana"/>
                        </a:rPr>
                        <a:t>швидко  </a:t>
                      </a:r>
                      <a:r>
                        <a:rPr sz="2000" b="1" spc="-195" dirty="0">
                          <a:latin typeface="Verdana"/>
                          <a:cs typeface="Verdana"/>
                        </a:rPr>
                        <a:t>і</a:t>
                      </a:r>
                      <a:r>
                        <a:rPr sz="2000" b="1" spc="-4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46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05" dirty="0" err="1" smtClean="0">
                          <a:latin typeface="Verdana"/>
                          <a:cs typeface="Verdana"/>
                        </a:rPr>
                        <a:t>точно</a:t>
                      </a:r>
                      <a:r>
                        <a:rPr sz="2000" b="1" spc="-305" dirty="0">
                          <a:latin typeface="Verdana"/>
                          <a:cs typeface="Verdana"/>
                        </a:rPr>
                        <a:t>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335" dirty="0" err="1">
                          <a:latin typeface="Verdana"/>
                          <a:cs typeface="Verdana"/>
                        </a:rPr>
                        <a:t>Передавати</a:t>
                      </a:r>
                      <a:r>
                        <a:rPr sz="2000" b="1" spc="-3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35" dirty="0" smtClean="0">
                          <a:latin typeface="Verdana"/>
                          <a:cs typeface="Verdana"/>
                        </a:rPr>
                        <a:t>  </a:t>
                      </a:r>
                      <a:r>
                        <a:rPr sz="2000" b="1" spc="-325" dirty="0" err="1" smtClean="0">
                          <a:latin typeface="Verdana"/>
                          <a:cs typeface="Verdana"/>
                        </a:rPr>
                        <a:t>накази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2000" b="1" spc="-310" dirty="0">
                          <a:latin typeface="Verdana"/>
                          <a:cs typeface="Verdana"/>
                        </a:rPr>
                        <a:t>команди </a:t>
                      </a:r>
                      <a:r>
                        <a:rPr sz="2000" b="1" spc="-325" dirty="0">
                          <a:latin typeface="Verdana"/>
                          <a:cs typeface="Verdana"/>
                        </a:rPr>
                        <a:t>без </a:t>
                      </a:r>
                      <a:r>
                        <a:rPr sz="2000" b="1" spc="-330" dirty="0">
                          <a:latin typeface="Verdana"/>
                          <a:cs typeface="Verdana"/>
                        </a:rPr>
                        <a:t>перекручень, </a:t>
                      </a:r>
                      <a:r>
                        <a:rPr sz="2000" b="1" spc="-355" dirty="0" err="1">
                          <a:latin typeface="Verdana"/>
                          <a:cs typeface="Verdana"/>
                        </a:rPr>
                        <a:t>гучно</a:t>
                      </a:r>
                      <a:r>
                        <a:rPr sz="2000" b="1" spc="-3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330" dirty="0" smtClean="0">
                          <a:latin typeface="Verdana"/>
                          <a:cs typeface="Verdana"/>
                        </a:rPr>
                        <a:t>й</a:t>
                      </a:r>
                      <a:r>
                        <a:rPr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uk-UA" sz="2000" b="1" spc="-3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90" dirty="0" err="1" smtClean="0">
                          <a:latin typeface="Verdana"/>
                          <a:cs typeface="Verdana"/>
                        </a:rPr>
                        <a:t>чітко</a:t>
                      </a:r>
                      <a:r>
                        <a:rPr sz="2000" b="1" spc="-290" dirty="0">
                          <a:latin typeface="Verdana"/>
                          <a:cs typeface="Verdana"/>
                        </a:rPr>
                        <a:t>.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165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750" y="762000"/>
            <a:ext cx="7302500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489" y="1214119"/>
            <a:ext cx="1714500" cy="299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1129" y="1927860"/>
            <a:ext cx="1143000" cy="2119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49276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40" y="493204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740" y="49390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56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740" y="49466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16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740" y="495363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740" y="49606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8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740" y="49682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40" y="497522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1B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740" y="49822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C6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740" y="49898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D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740" y="499681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1E7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740" y="500443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740" y="50114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17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740" y="50190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27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740" y="502602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740" y="50330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47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740" y="50406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6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3740" y="504761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2776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740" y="50546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740" y="50622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740" y="506920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740" y="50761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3740" y="50838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D7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740" y="50914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3740" y="509841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740" y="51054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0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740" y="51130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740" y="512000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740" y="51269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47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740" y="51346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740" y="514159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740" y="51485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88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740" y="51562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9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740" y="516318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3A8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740" y="517080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3B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740" y="51777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C8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740" y="51854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E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740" y="519239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740" y="51993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08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3740" y="52070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1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3740" y="521398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3740" y="52209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4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740" y="52285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740" y="52355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740" y="52425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78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740" y="52501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9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740" y="52578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A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3740" y="526478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3740" y="52717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C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740" y="52793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D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740" y="52863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3740" y="52933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09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740" y="53009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3740" y="53079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740" y="53149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39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740" y="53225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59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3740" y="53301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3740" y="53365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3740" y="53441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3740" y="53517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740" y="53581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B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3740" y="53657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C9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740" y="53733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3740" y="53797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740" y="53873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F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740" y="53949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3740" y="540194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3740" y="54089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39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3740" y="54165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3740" y="54241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69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3740" y="54305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740" y="54381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89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3740" y="54457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740" y="54521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3740" y="54597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BA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740" y="54673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740" y="54737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E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740" y="54813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F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740" y="54889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0A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3740" y="54965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740" y="55029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3A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3740" y="55105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4A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740" y="55181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3740" y="55245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3740" y="55321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3740" y="55397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3740" y="55460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740" y="55537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BA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3740" y="55613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CA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3740" y="55689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3740" y="55753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FA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3740" y="55829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0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3740" y="55905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1B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3740" y="55968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3740" y="56045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4B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3740" y="56121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3740" y="56184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3740" y="56261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7B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3740" y="56337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3740" y="564070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8AB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3740" y="56476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B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740" y="56553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3740" y="566229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3740" y="56692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E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3740" y="56769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3740" y="56845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3740" y="56908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3740" y="56984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3B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3740" y="57061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4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3740" y="57124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3740" y="57200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7B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3740" y="57277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3740" y="573468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740" y="57416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A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3740" y="57492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CC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3740" y="57562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3740" y="57632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3740" y="57708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FC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3740" y="57778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3740" y="57848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2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3740" y="57924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3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3740" y="579945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3740" y="58070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A5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3740" y="58140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6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3740" y="582167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8C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3740" y="58286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3740" y="58356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3740" y="58432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B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3740" y="585025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3740" y="58572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740" y="58648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3740" y="587184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3740" y="58794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B1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3740" y="58864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3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3740" y="589407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3740" y="590105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B5D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3740" y="59080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6D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3740" y="59156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7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3740" y="592264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3740" y="59296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3740" y="59372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3740" y="594423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3740" y="59512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3740" y="59588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F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3740" y="59664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3740" y="597344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3740" y="59804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2D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3740" y="59880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3740" y="599503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3740" y="60020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3740" y="60096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3740" y="601662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8D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3740" y="60236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C9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3740" y="60312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3740" y="603821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3740" y="604583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DE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3740" y="60528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EE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3740" y="60604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740" y="606742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D1E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3740" y="607440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2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13740" y="608202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3E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13740" y="608901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D4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13740" y="609600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3740" y="610362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7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3740" y="611060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3740" y="611822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D9E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3740" y="4928870"/>
            <a:ext cx="7716520" cy="1191260"/>
          </a:xfrm>
          <a:custGeom>
            <a:avLst/>
            <a:gdLst/>
            <a:ahLst/>
            <a:cxnLst/>
            <a:rect l="l" t="t" r="r" b="b"/>
            <a:pathLst>
              <a:path w="7716520" h="1191260">
                <a:moveTo>
                  <a:pt x="0" y="0"/>
                </a:moveTo>
                <a:lnTo>
                  <a:pt x="7716519" y="0"/>
                </a:lnTo>
                <a:lnTo>
                  <a:pt x="7716519" y="1191259"/>
                </a:lnTo>
                <a:lnTo>
                  <a:pt x="0" y="119125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3740" y="4928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30259" y="612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726499" y="4963159"/>
            <a:ext cx="7691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6510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240" dirty="0">
                <a:solidFill>
                  <a:srgbClr val="BF0000"/>
                </a:solidFill>
                <a:latin typeface="Arial"/>
                <a:cs typeface="Arial"/>
              </a:rPr>
              <a:t>Стрій </a:t>
            </a:r>
            <a:r>
              <a:rPr sz="2400" b="1" spc="-150" dirty="0">
                <a:latin typeface="Trebuchet MS"/>
                <a:cs typeface="Trebuchet MS"/>
              </a:rPr>
              <a:t>- </a:t>
            </a:r>
            <a:r>
              <a:rPr sz="2400" b="1" spc="-145" dirty="0">
                <a:latin typeface="Trebuchet MS"/>
                <a:cs typeface="Trebuchet MS"/>
              </a:rPr>
              <a:t>визначене </a:t>
            </a:r>
            <a:r>
              <a:rPr sz="2400" b="1" spc="-125" dirty="0">
                <a:latin typeface="Trebuchet MS"/>
                <a:cs typeface="Trebuchet MS"/>
              </a:rPr>
              <a:t>стройовим </a:t>
            </a:r>
            <a:r>
              <a:rPr sz="2400" b="1" spc="-165" dirty="0">
                <a:latin typeface="Trebuchet MS"/>
                <a:cs typeface="Trebuchet MS"/>
              </a:rPr>
              <a:t>статутом </a:t>
            </a:r>
            <a:r>
              <a:rPr sz="2400" b="1" spc="-120" dirty="0">
                <a:latin typeface="Trebuchet MS"/>
                <a:cs typeface="Trebuchet MS"/>
              </a:rPr>
              <a:t>розміщення  </a:t>
            </a:r>
            <a:r>
              <a:rPr sz="2400" b="1" spc="-140" dirty="0">
                <a:latin typeface="Trebuchet MS"/>
                <a:cs typeface="Trebuchet MS"/>
              </a:rPr>
              <a:t>військовослужбовців, </a:t>
            </a:r>
            <a:r>
              <a:rPr sz="2400" b="1" spc="-130" dirty="0">
                <a:latin typeface="Trebuchet MS"/>
                <a:cs typeface="Trebuchet MS"/>
              </a:rPr>
              <a:t>підрозділів </a:t>
            </a:r>
            <a:r>
              <a:rPr sz="2400" b="1" spc="-135" dirty="0">
                <a:latin typeface="Trebuchet MS"/>
                <a:cs typeface="Trebuchet MS"/>
              </a:rPr>
              <a:t>і </a:t>
            </a:r>
            <a:r>
              <a:rPr sz="2400" b="1" spc="-165" dirty="0">
                <a:latin typeface="Trebuchet MS"/>
                <a:cs typeface="Trebuchet MS"/>
              </a:rPr>
              <a:t>частин </a:t>
            </a:r>
            <a:r>
              <a:rPr sz="2400" b="1" spc="-150" dirty="0">
                <a:latin typeface="Trebuchet MS"/>
                <a:cs typeface="Trebuchet MS"/>
              </a:rPr>
              <a:t>для</a:t>
            </a:r>
            <a:r>
              <a:rPr sz="2400" b="1" spc="-375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спільних  </a:t>
            </a:r>
            <a:r>
              <a:rPr sz="2400" b="1" spc="-120" dirty="0">
                <a:latin typeface="Trebuchet MS"/>
                <a:cs typeface="Trebuchet MS"/>
              </a:rPr>
              <a:t>дій </a:t>
            </a:r>
            <a:r>
              <a:rPr sz="2400" b="1" spc="-165" dirty="0">
                <a:latin typeface="Trebuchet MS"/>
                <a:cs typeface="Trebuchet MS"/>
              </a:rPr>
              <a:t>у </a:t>
            </a:r>
            <a:r>
              <a:rPr sz="2400" b="1" spc="-100" dirty="0">
                <a:latin typeface="Trebuchet MS"/>
                <a:cs typeface="Trebuchet MS"/>
              </a:rPr>
              <a:t>пішому </a:t>
            </a:r>
            <a:r>
              <a:rPr sz="2400" b="1" spc="-125" dirty="0">
                <a:latin typeface="Trebuchet MS"/>
                <a:cs typeface="Trebuchet MS"/>
              </a:rPr>
              <a:t>порядку </a:t>
            </a:r>
            <a:r>
              <a:rPr sz="2400" b="1" spc="-175" dirty="0">
                <a:latin typeface="Trebuchet MS"/>
                <a:cs typeface="Trebuchet MS"/>
              </a:rPr>
              <a:t>та </a:t>
            </a:r>
            <a:r>
              <a:rPr sz="2400" b="1" spc="-110" dirty="0">
                <a:latin typeface="Trebuchet MS"/>
                <a:cs typeface="Trebuchet MS"/>
              </a:rPr>
              <a:t>на</a:t>
            </a:r>
            <a:r>
              <a:rPr sz="2400" b="1" spc="-42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машинах.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2" name="object 172"/>
          <p:cNvSpPr txBox="1">
            <a:spLocks noGrp="1"/>
          </p:cNvSpPr>
          <p:nvPr>
            <p:ph type="title"/>
          </p:nvPr>
        </p:nvSpPr>
        <p:spPr>
          <a:xfrm>
            <a:off x="2559050" y="533400"/>
            <a:ext cx="402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latin typeface="Trebuchet MS"/>
                <a:cs typeface="Trebuchet MS"/>
              </a:rPr>
              <a:t>Строї </a:t>
            </a:r>
            <a:r>
              <a:rPr sz="3600" spc="-254" dirty="0">
                <a:latin typeface="Trebuchet MS"/>
                <a:cs typeface="Trebuchet MS"/>
              </a:rPr>
              <a:t>та </a:t>
            </a:r>
            <a:r>
              <a:rPr sz="3600" spc="-285" dirty="0">
                <a:latin typeface="Trebuchet MS"/>
                <a:cs typeface="Trebuchet MS"/>
              </a:rPr>
              <a:t>їх</a:t>
            </a:r>
            <a:r>
              <a:rPr sz="3600" spc="-395" dirty="0">
                <a:latin typeface="Trebuchet MS"/>
                <a:cs typeface="Trebuchet MS"/>
              </a:rPr>
              <a:t> </a:t>
            </a:r>
            <a:r>
              <a:rPr sz="3600" spc="-225" dirty="0">
                <a:latin typeface="Trebuchet MS"/>
                <a:cs typeface="Trebuchet MS"/>
              </a:rPr>
              <a:t>елементи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408430" y="1267460"/>
            <a:ext cx="6188710" cy="3364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369" y="38569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369" y="38608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369" y="386778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156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8369" y="38747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16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369" y="38823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369" y="38893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18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8369" y="38963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8369" y="39039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1B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369" y="39109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1C6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8369" y="39179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1D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8369" y="39255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1E7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8369" y="393255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8369" y="39401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217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8369" y="39471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27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8369" y="39547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8369" y="39617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247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8369" y="39687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26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8369" y="39763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776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8369" y="398335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8369" y="39903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369" y="39979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8369" y="400494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8369" y="40125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2D7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369" y="40195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369" y="40271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369" y="403415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30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369" y="40411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8369" y="40487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8369" y="405574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347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69" y="40627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8369" y="40703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369" y="407733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388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369" y="40843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9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369" y="40919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A8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8369" y="40995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B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8369" y="410654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3C8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8369" y="41135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3E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8369" y="41211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8369" y="412813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408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8369" y="41351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1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8369" y="41427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369" y="414972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44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8369" y="41567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8369" y="41643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8369" y="417131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478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8369" y="417893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49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369" y="41859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A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8369" y="41935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8369" y="420052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4C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8369" y="42075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D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8369" y="42151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8369" y="422211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509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8369" y="42291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8369" y="42367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8369" y="424370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539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8369" y="425132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559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8369" y="42583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8369" y="42659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8369" y="427291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8369" y="42799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8369" y="42875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B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8369" y="429450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5C9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8369" y="43014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8369" y="43091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28369" y="431609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5F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8369" y="43230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369" y="43307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8369" y="43383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39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28369" y="434530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8369" y="43522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69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8369" y="43599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28369" y="436689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689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8369" y="43738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8369" y="43815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8369" y="438848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6BA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8369" y="43954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8369" y="44030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6E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8369" y="44100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6F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28369" y="441769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70A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8369" y="44246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8369" y="44323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73A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8369" y="443928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74A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8369" y="44462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28369" y="44538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8369" y="44608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8369" y="44678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8369" y="44754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8369" y="44824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7BA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8369" y="44894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7CA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8369" y="44970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8369" y="45046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7FA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8369" y="45110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0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8369" y="45186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1B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8369" y="45262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8369" y="45332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84B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8369" y="45402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8369" y="45478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8369" y="455485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87B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8369" y="45618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8369" y="45694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AB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8369" y="45770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B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8369" y="45834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8369" y="45910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8369" y="45986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8E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28369" y="46050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28369" y="46126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28369" y="46202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8369" y="46266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3B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8369" y="46342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4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28369" y="46418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8369" y="464883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97B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8369" y="46558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8369" y="46634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8369" y="46710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A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8369" y="46774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CC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28369" y="46850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28369" y="46926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28369" y="46990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9FC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28369" y="47066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28369" y="47142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2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28369" y="47205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3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8369" y="47282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28369" y="47358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5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8369" y="47434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A6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28369" y="47498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A8C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8369" y="47574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8369" y="47650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8369" y="47713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B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28369" y="47790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8369" y="47866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8369" y="47929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A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28369" y="48006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8369" y="48082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1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28369" y="48158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3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28369" y="48221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28369" y="48298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5D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28369" y="483742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6D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28369" y="48437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7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28369" y="48514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28369" y="485902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8369" y="48653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8369" y="48729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8369" y="488060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8369" y="488759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BF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8369" y="48945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28369" y="49022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8369" y="490918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C2D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8369" y="49161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28369" y="49237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28369" y="49307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8369" y="49377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28369" y="49453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8D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8369" y="495300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C9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28369" y="49593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28369" y="49669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28369" y="497459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DE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28369" y="498157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CEE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28369" y="49885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28369" y="499617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D1E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8369" y="500316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90">
            <a:solidFill>
              <a:srgbClr val="D2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8369" y="501015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20">
            <a:solidFill>
              <a:srgbClr val="D3E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8369" y="501777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D4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8369" y="5024754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8369" y="503174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D7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28369" y="5039359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7619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28369" y="504634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8889">
            <a:solidFill>
              <a:srgbClr val="D9E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8369" y="3856990"/>
            <a:ext cx="7287259" cy="1192530"/>
          </a:xfrm>
          <a:custGeom>
            <a:avLst/>
            <a:gdLst/>
            <a:ahLst/>
            <a:cxnLst/>
            <a:rect l="l" t="t" r="r" b="b"/>
            <a:pathLst>
              <a:path w="7287259" h="1192529">
                <a:moveTo>
                  <a:pt x="0" y="0"/>
                </a:moveTo>
                <a:lnTo>
                  <a:pt x="7287259" y="0"/>
                </a:lnTo>
                <a:lnTo>
                  <a:pt x="7287259" y="1192530"/>
                </a:lnTo>
                <a:lnTo>
                  <a:pt x="0" y="119253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8369" y="3856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15630" y="5049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28369" y="532384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28369" y="532765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28369" y="533400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17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28369" y="534162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28369" y="534924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1D6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28369" y="535622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89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8369" y="536320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237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8369" y="537082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267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8369" y="537781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8369" y="538480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2C7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28369" y="539242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28369" y="539940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28369" y="540639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8369" y="541400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3881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28369" y="542099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3C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28369" y="542797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8369" y="543560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42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28369" y="544258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28369" y="544957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48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28369" y="545719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28369" y="546417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89">
            <a:solidFill>
              <a:srgbClr val="4E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28369" y="547115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28369" y="547877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549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28369" y="548576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28369" y="549275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5A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28369" y="550037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28369" y="550735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60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28369" y="551434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28369" y="552195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28369" y="552894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6AA1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28369" y="553592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28369" y="554355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70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28369" y="555053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73A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28369" y="555815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28369" y="556514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28369" y="557275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7CA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28369" y="557974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7FA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28369" y="558672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28369" y="559435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85B2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28369" y="560133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8369" y="560832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8C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28369" y="561594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8F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28369" y="562292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89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28369" y="562990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95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8369" y="563752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28369" y="564451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9BC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28369" y="565150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28369" y="565912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A1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28369" y="566610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8369" y="567309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A7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8369" y="568070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28369" y="568769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A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8369" y="569467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28369" y="570230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28369" y="570928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B7D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28369" y="571627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28369" y="572389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28369" y="573087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89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28369" y="573785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C3D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28369" y="5745479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28369" y="575246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C9D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28369" y="575945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19">
            <a:solidFill>
              <a:srgbClr val="CCE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28369" y="5767070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7620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28369" y="5774054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90">
            <a:solidFill>
              <a:srgbClr val="D2E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28369" y="5781675"/>
            <a:ext cx="7287259" cy="0"/>
          </a:xfrm>
          <a:custGeom>
            <a:avLst/>
            <a:gdLst/>
            <a:ahLst/>
            <a:cxnLst/>
            <a:rect l="l" t="t" r="r" b="b"/>
            <a:pathLst>
              <a:path w="7287259">
                <a:moveTo>
                  <a:pt x="0" y="0"/>
                </a:moveTo>
                <a:lnTo>
                  <a:pt x="7287259" y="0"/>
                </a:lnTo>
              </a:path>
            </a:pathLst>
          </a:custGeom>
          <a:ln w="8889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28369" y="5323840"/>
            <a:ext cx="7287259" cy="459740"/>
          </a:xfrm>
          <a:custGeom>
            <a:avLst/>
            <a:gdLst/>
            <a:ahLst/>
            <a:cxnLst/>
            <a:rect l="l" t="t" r="r" b="b"/>
            <a:pathLst>
              <a:path w="7287259" h="459739">
                <a:moveTo>
                  <a:pt x="3643629" y="459740"/>
                </a:moveTo>
                <a:lnTo>
                  <a:pt x="0" y="459740"/>
                </a:lnTo>
                <a:lnTo>
                  <a:pt x="0" y="0"/>
                </a:lnTo>
                <a:lnTo>
                  <a:pt x="7287259" y="0"/>
                </a:lnTo>
                <a:lnTo>
                  <a:pt x="7287259" y="459740"/>
                </a:lnTo>
                <a:lnTo>
                  <a:pt x="3643629" y="45974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941129" y="3891279"/>
            <a:ext cx="7261859" cy="185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095" marR="631825" indent="317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85" dirty="0">
                <a:solidFill>
                  <a:srgbClr val="BF0000"/>
                </a:solidFill>
                <a:latin typeface="Arial"/>
                <a:cs typeface="Arial"/>
              </a:rPr>
              <a:t>Фронт </a:t>
            </a:r>
            <a:r>
              <a:rPr sz="2400" b="1" i="1" spc="-250" dirty="0">
                <a:solidFill>
                  <a:srgbClr val="BF0000"/>
                </a:solidFill>
                <a:latin typeface="Arial"/>
                <a:cs typeface="Arial"/>
              </a:rPr>
              <a:t>строю </a:t>
            </a:r>
            <a:r>
              <a:rPr sz="2400" b="1" spc="310" dirty="0">
                <a:latin typeface="Trebuchet MS"/>
                <a:cs typeface="Trebuchet MS"/>
              </a:rPr>
              <a:t>– </a:t>
            </a:r>
            <a:r>
              <a:rPr sz="2400" b="1" spc="-135" dirty="0">
                <a:latin typeface="Trebuchet MS"/>
                <a:cs typeface="Trebuchet MS"/>
              </a:rPr>
              <a:t>бік </a:t>
            </a:r>
            <a:r>
              <a:rPr sz="2400" b="1" spc="-160" dirty="0">
                <a:latin typeface="Trebuchet MS"/>
                <a:cs typeface="Trebuchet MS"/>
              </a:rPr>
              <a:t>строю, </a:t>
            </a:r>
            <a:r>
              <a:rPr sz="2400" b="1" spc="-125" dirty="0">
                <a:latin typeface="Trebuchet MS"/>
                <a:cs typeface="Trebuchet MS"/>
              </a:rPr>
              <a:t>в який  </a:t>
            </a:r>
            <a:r>
              <a:rPr sz="2400" b="1" spc="-135" dirty="0">
                <a:latin typeface="Trebuchet MS"/>
                <a:cs typeface="Trebuchet MS"/>
              </a:rPr>
              <a:t>військовослужбовці </a:t>
            </a:r>
            <a:r>
              <a:rPr sz="2400" b="1" spc="-114" dirty="0">
                <a:latin typeface="Trebuchet MS"/>
                <a:cs typeface="Trebuchet MS"/>
              </a:rPr>
              <a:t>розміщенні </a:t>
            </a:r>
            <a:r>
              <a:rPr sz="2400" b="1" spc="-145" dirty="0">
                <a:latin typeface="Trebuchet MS"/>
                <a:cs typeface="Trebuchet MS"/>
              </a:rPr>
              <a:t>обличчям,</a:t>
            </a:r>
            <a:r>
              <a:rPr sz="2400" b="1" spc="-335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а  </a:t>
            </a:r>
            <a:r>
              <a:rPr sz="2400" b="1" spc="-90" dirty="0">
                <a:latin typeface="Trebuchet MS"/>
                <a:cs typeface="Trebuchet MS"/>
              </a:rPr>
              <a:t>машини </a:t>
            </a:r>
            <a:r>
              <a:rPr sz="2400" b="1" spc="310" dirty="0">
                <a:latin typeface="Trebuchet MS"/>
                <a:cs typeface="Trebuchet MS"/>
              </a:rPr>
              <a:t>–</a:t>
            </a:r>
            <a:r>
              <a:rPr sz="2400" b="1" spc="-380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лобовою </a:t>
            </a:r>
            <a:r>
              <a:rPr sz="2400" b="1" spc="-150" dirty="0">
                <a:latin typeface="Trebuchet MS"/>
                <a:cs typeface="Trebuchet MS"/>
              </a:rPr>
              <a:t>частиною.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245" dirty="0">
                <a:solidFill>
                  <a:srgbClr val="BF0000"/>
                </a:solidFill>
                <a:latin typeface="Arial"/>
                <a:cs typeface="Arial"/>
              </a:rPr>
              <a:t>Тил </a:t>
            </a:r>
            <a:r>
              <a:rPr sz="2400" b="1" i="1" spc="-250" dirty="0">
                <a:solidFill>
                  <a:srgbClr val="BF0000"/>
                </a:solidFill>
                <a:latin typeface="Arial"/>
                <a:cs typeface="Arial"/>
              </a:rPr>
              <a:t>строю </a:t>
            </a:r>
            <a:r>
              <a:rPr sz="2400" b="1" spc="310" dirty="0">
                <a:latin typeface="Trebuchet MS"/>
                <a:cs typeface="Trebuchet MS"/>
              </a:rPr>
              <a:t>– </a:t>
            </a:r>
            <a:r>
              <a:rPr sz="2400" b="1" spc="-155" dirty="0">
                <a:latin typeface="Trebuchet MS"/>
                <a:cs typeface="Trebuchet MS"/>
              </a:rPr>
              <a:t>сторона, </a:t>
            </a:r>
            <a:r>
              <a:rPr sz="2400" b="1" spc="-140" dirty="0">
                <a:latin typeface="Trebuchet MS"/>
                <a:cs typeface="Trebuchet MS"/>
              </a:rPr>
              <a:t>протилежна</a:t>
            </a:r>
            <a:r>
              <a:rPr sz="2400" b="1" spc="-470" dirty="0">
                <a:latin typeface="Trebuchet MS"/>
                <a:cs typeface="Trebuchet MS"/>
              </a:rPr>
              <a:t> </a:t>
            </a:r>
            <a:r>
              <a:rPr sz="2400" b="1" spc="-180" dirty="0">
                <a:latin typeface="Trebuchet MS"/>
                <a:cs typeface="Trebuchet MS"/>
              </a:rPr>
              <a:t>фронту.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13740" y="643890"/>
            <a:ext cx="3070860" cy="13970"/>
          </a:xfrm>
          <a:custGeom>
            <a:avLst/>
            <a:gdLst/>
            <a:ahLst/>
            <a:cxnLst/>
            <a:rect l="l" t="t" r="r" b="b"/>
            <a:pathLst>
              <a:path w="3070860" h="13970">
                <a:moveTo>
                  <a:pt x="0" y="13969"/>
                </a:moveTo>
                <a:lnTo>
                  <a:pt x="3070860" y="13969"/>
                </a:lnTo>
                <a:lnTo>
                  <a:pt x="307086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46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13740" y="65659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46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3740" y="6718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56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13740" y="6870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66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13740" y="70230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76C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13740" y="7175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86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3740" y="73279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96D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3740" y="746759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79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1A6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3740" y="7620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B6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3740" y="77724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C6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3740" y="79248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D7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13740" y="80771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E7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3740" y="8229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1F7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3740" y="8382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07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13740" y="8534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17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13740" y="86868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27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13740" y="88391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37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3740" y="8991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47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13740" y="9131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57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13740" y="9283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6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13740" y="9436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776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13740" y="9588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87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13740" y="9740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97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13740" y="9893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A7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3740" y="10045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B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3740" y="10198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C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13740" y="10350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D7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3740" y="10502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2E7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13740" y="1064260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2F7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3740" y="10795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0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13740" y="10947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17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13740" y="110998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37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13740" y="112521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37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13740" y="11404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47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3740" y="11557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57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3740" y="11709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68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13740" y="11849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78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3740" y="12001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88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13740" y="12153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9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3740" y="12306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A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3740" y="12458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B8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13740" y="12611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C8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13740" y="12763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D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3740" y="12915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E8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13740" y="13068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3F8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13740" y="13220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0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13740" y="13373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18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13740" y="135128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28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13740" y="136651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38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13740" y="13817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489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13740" y="13970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58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13740" y="14122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68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13740" y="142748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78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13740" y="144271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88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13740" y="14579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98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13740" y="14732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A8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13740" y="14884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B8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3740" y="1502410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4C8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3740" y="15176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D8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13740" y="15328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E8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13740" y="15481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F9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13740" y="156336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09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13740" y="15786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19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13740" y="15938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29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3740" y="16090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09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39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13740" y="162433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49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3740" y="1639570"/>
            <a:ext cx="3072130" cy="15240"/>
          </a:xfrm>
          <a:custGeom>
            <a:avLst/>
            <a:gdLst/>
            <a:ahLst/>
            <a:cxnLst/>
            <a:rect l="l" t="t" r="r" b="b"/>
            <a:pathLst>
              <a:path w="3072129" h="15239">
                <a:moveTo>
                  <a:pt x="0" y="15240"/>
                </a:moveTo>
                <a:lnTo>
                  <a:pt x="3072130" y="15240"/>
                </a:lnTo>
                <a:lnTo>
                  <a:pt x="30721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559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3740" y="16535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69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13740" y="16687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79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3740" y="16840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89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3740" y="16992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99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3740" y="17145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A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3740" y="17297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B97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13740" y="17449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C9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3740" y="17602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D9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3740" y="1774189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80"/>
                </a:moveTo>
                <a:lnTo>
                  <a:pt x="3072130" y="17780"/>
                </a:lnTo>
                <a:lnTo>
                  <a:pt x="30721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5E9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3740" y="17894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F9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13740" y="18046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09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13740" y="18199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19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13740" y="18351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29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13740" y="18503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39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13740" y="18656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49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3740" y="18808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69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3740" y="18961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69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13740" y="19113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79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13740" y="19265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8A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13740" y="19405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9A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13740" y="19558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AA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13740" y="19710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BA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13740" y="19862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CA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13740" y="20015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DA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13740" y="20167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EA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13740" y="20320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6FA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13740" y="20472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0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13740" y="20624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1A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13740" y="20777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2A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13740" y="2091689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80"/>
                </a:moveTo>
                <a:lnTo>
                  <a:pt x="3072130" y="17780"/>
                </a:lnTo>
                <a:lnTo>
                  <a:pt x="30721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3A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13740" y="21069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4A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13740" y="21221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5A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13740" y="21374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6A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13740" y="21526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7A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13740" y="21678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8A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13740" y="21831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9A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13740" y="21983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AA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13740" y="22123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BA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13740" y="22275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C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3740" y="22428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DA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13740" y="22580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E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13740" y="22733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7F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13740" y="22885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0A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13740" y="23037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1B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13740" y="23190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2B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3740" y="23342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3B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13740" y="23495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4B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13740" y="23647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5B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13740" y="23787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6B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13740" y="23939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7B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3740" y="24091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8B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13740" y="24244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9B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13740" y="24396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AB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13740" y="24549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BB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13740" y="24701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CB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13740" y="24853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DB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13740" y="25006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EB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13740" y="25158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8FB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3740" y="2529839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80"/>
                </a:moveTo>
                <a:lnTo>
                  <a:pt x="3072130" y="17780"/>
                </a:lnTo>
                <a:lnTo>
                  <a:pt x="307213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90B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13740" y="25450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1BA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13740" y="25603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2B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13740" y="25755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3B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13740" y="25908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4B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13740" y="26060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5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13740" y="26212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6B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13740" y="26365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7B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13740" y="2651760"/>
            <a:ext cx="3072130" cy="15240"/>
          </a:xfrm>
          <a:custGeom>
            <a:avLst/>
            <a:gdLst/>
            <a:ahLst/>
            <a:cxnLst/>
            <a:rect l="l" t="t" r="r" b="b"/>
            <a:pathLst>
              <a:path w="3072129" h="15239">
                <a:moveTo>
                  <a:pt x="0" y="15240"/>
                </a:moveTo>
                <a:lnTo>
                  <a:pt x="3072130" y="15240"/>
                </a:lnTo>
                <a:lnTo>
                  <a:pt x="307213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99B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13740" y="26657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9B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13740" y="26809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AB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13740" y="26962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BC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3740" y="27114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CC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13740" y="27266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DC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13740" y="27419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EC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13740" y="27571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FC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13740" y="27724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0C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13740" y="27876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1C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13740" y="2801620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80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2C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13740" y="28168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3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13740" y="28321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4C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13740" y="28473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5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13740" y="28625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6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13740" y="28778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7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13740" y="28930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8C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13740" y="29083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9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13740" y="29235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A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13740" y="29387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BC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13740" y="29540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13740" y="29679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D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13740" y="29832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13740" y="29984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AF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13740" y="30137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0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13740" y="30289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1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13740" y="30441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2C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13740" y="30594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3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13740" y="30746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4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13740" y="308991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5D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13740" y="31051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6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13740" y="312038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7D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13740" y="31343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8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13740" y="31496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9D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13740" y="316483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AD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13740" y="31800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BD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13740" y="31953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CD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13740" y="321056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D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13740" y="32258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BE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13740" y="3239770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79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BFD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13740" y="325500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0D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13740" y="32702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1D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13740" y="328549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2D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13740" y="33007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3D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13740" y="33159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4D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13740" y="333120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5DB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13740" y="33464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6D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13740" y="336169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D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3740" y="33769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8D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13740" y="33921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9D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13740" y="340614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AD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13740" y="34213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CD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13740" y="34366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CD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13740" y="345185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DE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13740" y="34671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EE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13740" y="348234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FE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13740" y="349757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0E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13740" y="351282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1E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13740" y="352805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2E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13740" y="354330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3E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13740" y="3557270"/>
            <a:ext cx="3072130" cy="17780"/>
          </a:xfrm>
          <a:custGeom>
            <a:avLst/>
            <a:gdLst/>
            <a:ahLst/>
            <a:cxnLst/>
            <a:rect l="l" t="t" r="r" b="b"/>
            <a:pathLst>
              <a:path w="3072129" h="17779">
                <a:moveTo>
                  <a:pt x="0" y="17779"/>
                </a:moveTo>
                <a:lnTo>
                  <a:pt x="3072130" y="17779"/>
                </a:lnTo>
                <a:lnTo>
                  <a:pt x="3072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D4E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13740" y="357250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5E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13740" y="358775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6E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13740" y="360299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10"/>
                </a:moveTo>
                <a:lnTo>
                  <a:pt x="3072130" y="16510"/>
                </a:lnTo>
                <a:lnTo>
                  <a:pt x="30721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D7E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13740" y="361822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8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13740" y="3633470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9E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13740" y="3648709"/>
            <a:ext cx="3072130" cy="16510"/>
          </a:xfrm>
          <a:custGeom>
            <a:avLst/>
            <a:gdLst/>
            <a:ahLst/>
            <a:cxnLst/>
            <a:rect l="l" t="t" r="r" b="b"/>
            <a:pathLst>
              <a:path w="3072129" h="16510">
                <a:moveTo>
                  <a:pt x="0" y="16509"/>
                </a:moveTo>
                <a:lnTo>
                  <a:pt x="3072130" y="16509"/>
                </a:lnTo>
                <a:lnTo>
                  <a:pt x="307213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DAE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3740" y="642619"/>
            <a:ext cx="3072130" cy="3020060"/>
          </a:xfrm>
          <a:custGeom>
            <a:avLst/>
            <a:gdLst/>
            <a:ahLst/>
            <a:cxnLst/>
            <a:rect l="l" t="t" r="r" b="b"/>
            <a:pathLst>
              <a:path w="3072129" h="3020060">
                <a:moveTo>
                  <a:pt x="1536699" y="3020060"/>
                </a:moveTo>
                <a:lnTo>
                  <a:pt x="0" y="3020060"/>
                </a:lnTo>
                <a:lnTo>
                  <a:pt x="0" y="0"/>
                </a:lnTo>
                <a:lnTo>
                  <a:pt x="3072130" y="0"/>
                </a:lnTo>
                <a:lnTo>
                  <a:pt x="3072130" y="3020060"/>
                </a:lnTo>
                <a:lnTo>
                  <a:pt x="1536699" y="302006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 txBox="1"/>
          <p:nvPr/>
        </p:nvSpPr>
        <p:spPr>
          <a:xfrm>
            <a:off x="726499" y="664239"/>
            <a:ext cx="3046730" cy="2969895"/>
          </a:xfrm>
          <a:prstGeom prst="rect">
            <a:avLst/>
          </a:prstGeom>
          <a:solidFill>
            <a:srgbClr val="79AA71"/>
          </a:solidFill>
        </p:spPr>
        <p:txBody>
          <a:bodyPr vert="horz" wrap="square" lIns="0" tIns="25400" rIns="0" bIns="0" rtlCol="0">
            <a:spAutoFit/>
          </a:bodyPr>
          <a:lstStyle/>
          <a:p>
            <a:pPr marL="139065" marR="133985" indent="635" algn="ctr">
              <a:lnSpc>
                <a:spcPct val="100000"/>
              </a:lnSpc>
              <a:spcBef>
                <a:spcPts val="200"/>
              </a:spcBef>
            </a:pPr>
            <a:r>
              <a:rPr sz="2400" b="1" i="1" spc="-180" dirty="0">
                <a:solidFill>
                  <a:srgbClr val="BF0000"/>
                </a:solidFill>
                <a:latin typeface="Arial"/>
                <a:cs typeface="Arial"/>
              </a:rPr>
              <a:t>Шеренга </a:t>
            </a:r>
            <a:r>
              <a:rPr sz="2400" b="1" spc="310" dirty="0">
                <a:latin typeface="Trebuchet MS"/>
                <a:cs typeface="Trebuchet MS"/>
              </a:rPr>
              <a:t>– </a:t>
            </a:r>
            <a:r>
              <a:rPr sz="2400" b="1" spc="-185" dirty="0">
                <a:latin typeface="Trebuchet MS"/>
                <a:cs typeface="Trebuchet MS"/>
              </a:rPr>
              <a:t>стрій, </a:t>
            </a:r>
            <a:r>
              <a:rPr sz="2400" b="1" spc="-165" dirty="0">
                <a:latin typeface="Trebuchet MS"/>
                <a:cs typeface="Trebuchet MS"/>
              </a:rPr>
              <a:t>у  </a:t>
            </a:r>
            <a:r>
              <a:rPr sz="2400" b="1" spc="-105" dirty="0">
                <a:latin typeface="Trebuchet MS"/>
                <a:cs typeface="Trebuchet MS"/>
              </a:rPr>
              <a:t>якому   </a:t>
            </a:r>
            <a:r>
              <a:rPr sz="2400" b="1" spc="-135" dirty="0">
                <a:latin typeface="Trebuchet MS"/>
                <a:cs typeface="Trebuchet MS"/>
              </a:rPr>
              <a:t>військовослужбовці  </a:t>
            </a:r>
            <a:r>
              <a:rPr sz="2400" b="1" spc="-114" dirty="0">
                <a:latin typeface="Trebuchet MS"/>
                <a:cs typeface="Trebuchet MS"/>
              </a:rPr>
              <a:t>розміщенні </a:t>
            </a:r>
            <a:r>
              <a:rPr sz="2400" b="1" spc="-105" dirty="0">
                <a:latin typeface="Trebuchet MS"/>
                <a:cs typeface="Trebuchet MS"/>
              </a:rPr>
              <a:t>один  </a:t>
            </a:r>
            <a:r>
              <a:rPr sz="2400" b="1" spc="-150" dirty="0">
                <a:latin typeface="Trebuchet MS"/>
                <a:cs typeface="Trebuchet MS"/>
              </a:rPr>
              <a:t>біля </a:t>
            </a:r>
            <a:r>
              <a:rPr sz="2400" b="1" spc="-125" dirty="0">
                <a:latin typeface="Trebuchet MS"/>
                <a:cs typeface="Trebuchet MS"/>
              </a:rPr>
              <a:t>одного </a:t>
            </a:r>
            <a:r>
              <a:rPr sz="2400" b="1" spc="-110" dirty="0">
                <a:latin typeface="Trebuchet MS"/>
                <a:cs typeface="Trebuchet MS"/>
              </a:rPr>
              <a:t>на</a:t>
            </a:r>
            <a:r>
              <a:rPr sz="2400" b="1" spc="-32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одній  </a:t>
            </a:r>
            <a:r>
              <a:rPr sz="2400" b="1" spc="-145" dirty="0">
                <a:latin typeface="Trebuchet MS"/>
                <a:cs typeface="Trebuchet MS"/>
              </a:rPr>
              <a:t>лінії згідно </a:t>
            </a:r>
            <a:r>
              <a:rPr sz="2400" b="1" spc="-135" dirty="0">
                <a:latin typeface="Trebuchet MS"/>
                <a:cs typeface="Trebuchet MS"/>
              </a:rPr>
              <a:t>з  </a:t>
            </a:r>
            <a:r>
              <a:rPr sz="2400" b="1" spc="-120" dirty="0">
                <a:latin typeface="Trebuchet MS"/>
                <a:cs typeface="Trebuchet MS"/>
              </a:rPr>
              <a:t>визначеними  </a:t>
            </a:r>
            <a:r>
              <a:rPr sz="2400" b="1" spc="-140" dirty="0">
                <a:latin typeface="Trebuchet MS"/>
                <a:cs typeface="Trebuchet MS"/>
              </a:rPr>
              <a:t>інтервалами.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3981450" y="694690"/>
            <a:ext cx="4400550" cy="268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575944"/>
            <a:ext cx="7358380" cy="0"/>
          </a:xfrm>
          <a:custGeom>
            <a:avLst/>
            <a:gdLst/>
            <a:ahLst/>
            <a:cxnLst/>
            <a:rect l="l" t="t" r="r" b="b"/>
            <a:pathLst>
              <a:path w="7358380">
                <a:moveTo>
                  <a:pt x="0" y="0"/>
                </a:moveTo>
                <a:lnTo>
                  <a:pt x="7358380" y="0"/>
                </a:lnTo>
              </a:path>
            </a:pathLst>
          </a:custGeom>
          <a:ln w="6350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59" y="58165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17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859" y="5892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59" y="59626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1D6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59" y="6032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59" y="6108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237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59" y="61785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267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59" y="62484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59" y="63245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C7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859" y="63944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59" y="6464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859" y="6540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59" y="66103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3881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859" y="6680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3C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59" y="67564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859" y="68262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42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859" y="68960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859" y="6972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48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859" y="70421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859" y="7112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E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59" y="7188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59" y="72580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549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59" y="73342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859" y="74040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5A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859" y="7480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859" y="75501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60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59" y="7620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859" y="7696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859" y="77660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6AA1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859" y="78359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859" y="79120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0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859" y="79819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73A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859" y="8051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59" y="8128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859" y="81978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7CA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859" y="8267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7FA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859" y="8343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859" y="84137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85B2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859" y="8483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4859" y="8559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8C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859" y="86296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8F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859" y="8699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4859" y="8775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95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859" y="8851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859" y="89217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9BC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859" y="8991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4859" y="9067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A1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859" y="91376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4859" y="9207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A7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4859" y="9283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4859" y="93535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A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4859" y="9423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4859" y="9499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4859" y="95694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B7D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59" y="9639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4859" y="9715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4859" y="97853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4859" y="9855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C3D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859" y="9931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4859" y="100012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C9D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4859" y="100711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CCE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4859" y="10147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4859" y="102171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D2E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4859" y="102933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6130" y="571500"/>
            <a:ext cx="7358380" cy="459740"/>
          </a:xfrm>
          <a:custGeom>
            <a:avLst/>
            <a:gdLst/>
            <a:ahLst/>
            <a:cxnLst/>
            <a:rect l="l" t="t" r="r" b="b"/>
            <a:pathLst>
              <a:path w="7358380" h="459740">
                <a:moveTo>
                  <a:pt x="0" y="0"/>
                </a:moveTo>
                <a:lnTo>
                  <a:pt x="7358380" y="0"/>
                </a:lnTo>
                <a:lnTo>
                  <a:pt x="735838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6130" y="57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44509" y="10312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798889" y="605790"/>
            <a:ext cx="733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100"/>
              </a:spcBef>
            </a:pPr>
            <a:r>
              <a:rPr sz="2400" i="1" spc="-175" dirty="0">
                <a:latin typeface="Arial"/>
                <a:cs typeface="Arial"/>
              </a:rPr>
              <a:t>Фланг </a:t>
            </a:r>
            <a:r>
              <a:rPr sz="2400" i="1" spc="-250" dirty="0">
                <a:latin typeface="Arial"/>
                <a:cs typeface="Arial"/>
              </a:rPr>
              <a:t>строю </a:t>
            </a:r>
            <a:r>
              <a:rPr sz="2400" spc="310" dirty="0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sz="2400" spc="-2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0000"/>
                </a:solidFill>
                <a:latin typeface="Trebuchet MS"/>
                <a:cs typeface="Trebuchet MS"/>
              </a:rPr>
              <a:t>край </a:t>
            </a:r>
            <a:r>
              <a:rPr sz="2400" spc="-160" dirty="0">
                <a:solidFill>
                  <a:srgbClr val="000000"/>
                </a:solidFill>
                <a:latin typeface="Trebuchet MS"/>
                <a:cs typeface="Trebuchet MS"/>
              </a:rPr>
              <a:t>строю, </a:t>
            </a:r>
            <a:r>
              <a:rPr sz="2400" spc="-114" dirty="0">
                <a:solidFill>
                  <a:srgbClr val="000000"/>
                </a:solidFill>
                <a:latin typeface="Trebuchet MS"/>
                <a:cs typeface="Trebuchet MS"/>
              </a:rPr>
              <a:t>правий </a:t>
            </a:r>
            <a:r>
              <a:rPr sz="2400" spc="-105" dirty="0">
                <a:solidFill>
                  <a:srgbClr val="000000"/>
                </a:solidFill>
                <a:latin typeface="Trebuchet MS"/>
                <a:cs typeface="Trebuchet MS"/>
              </a:rPr>
              <a:t>або </a:t>
            </a:r>
            <a:r>
              <a:rPr sz="2400" spc="-155" dirty="0">
                <a:solidFill>
                  <a:srgbClr val="000000"/>
                </a:solidFill>
                <a:latin typeface="Trebuchet MS"/>
                <a:cs typeface="Trebuchet MS"/>
              </a:rPr>
              <a:t>лівий.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237229" y="3620770"/>
            <a:ext cx="5085080" cy="264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2300" y="1121410"/>
            <a:ext cx="4742180" cy="2475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71374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859" y="7175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859" y="7239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17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59" y="7315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59" y="73914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1D6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59" y="74549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59" y="75310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373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59" y="7607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267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59" y="7670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859" y="7747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2C7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59" y="7823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859" y="7886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59" y="79629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859" y="80390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3881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59" y="81025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3C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859" y="8178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859" y="8255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2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859" y="8318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859" y="8394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48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859" y="8470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59" y="8534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4E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59" y="8610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59" y="8686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549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859" y="87566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859" y="8826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5A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859" y="8902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59" y="89725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60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859" y="9042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859" y="9118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859" y="91884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6AA1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859" y="9258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859" y="9334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0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859" y="94043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73A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59" y="9474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859" y="9550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859" y="9626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CA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859" y="96901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7FA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859" y="9766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4859" y="9842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85B2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4859" y="9906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859" y="9982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8C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859" y="100583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8F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4859" y="101282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859" y="101981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95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4859" y="102743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859" y="103441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9BC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4859" y="10414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859" y="104901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A1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4859" y="105600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4859" y="10629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A7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4859" y="107061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4859" y="107759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AD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4859" y="10845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4859" y="109220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59" y="109918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B7D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4859" y="11061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4859" y="111378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4859" y="112077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859" y="112776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C3D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4859" y="113538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4859" y="1142364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C9D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4859" y="1149350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20">
            <a:solidFill>
              <a:srgbClr val="CCE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4859" y="1156969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7619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4859" y="116395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89">
            <a:solidFill>
              <a:srgbClr val="D2E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859" y="1171575"/>
            <a:ext cx="7359650" cy="0"/>
          </a:xfrm>
          <a:custGeom>
            <a:avLst/>
            <a:gdLst/>
            <a:ahLst/>
            <a:cxnLst/>
            <a:rect l="l" t="t" r="r" b="b"/>
            <a:pathLst>
              <a:path w="7359650">
                <a:moveTo>
                  <a:pt x="0" y="0"/>
                </a:moveTo>
                <a:lnTo>
                  <a:pt x="7359650" y="0"/>
                </a:lnTo>
              </a:path>
            </a:pathLst>
          </a:custGeom>
          <a:ln w="8890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6130" y="713740"/>
            <a:ext cx="7357109" cy="459740"/>
          </a:xfrm>
          <a:custGeom>
            <a:avLst/>
            <a:gdLst/>
            <a:ahLst/>
            <a:cxnLst/>
            <a:rect l="l" t="t" r="r" b="b"/>
            <a:pathLst>
              <a:path w="7357109" h="459740">
                <a:moveTo>
                  <a:pt x="3679190" y="459739"/>
                </a:moveTo>
                <a:lnTo>
                  <a:pt x="0" y="459739"/>
                </a:lnTo>
                <a:lnTo>
                  <a:pt x="0" y="0"/>
                </a:lnTo>
                <a:lnTo>
                  <a:pt x="7357110" y="0"/>
                </a:lnTo>
                <a:lnTo>
                  <a:pt x="7357110" y="459739"/>
                </a:lnTo>
                <a:lnTo>
                  <a:pt x="3679190" y="459739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798889" y="748029"/>
            <a:ext cx="7331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905">
              <a:lnSpc>
                <a:spcPct val="100000"/>
              </a:lnSpc>
              <a:spcBef>
                <a:spcPts val="100"/>
              </a:spcBef>
            </a:pPr>
            <a:r>
              <a:rPr sz="2400" i="1" spc="-175" dirty="0">
                <a:latin typeface="Arial"/>
                <a:cs typeface="Arial"/>
              </a:rPr>
              <a:t>Ширина </a:t>
            </a:r>
            <a:r>
              <a:rPr sz="2400" i="1" spc="-250" dirty="0">
                <a:latin typeface="Arial"/>
                <a:cs typeface="Arial"/>
              </a:rPr>
              <a:t>строю 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- відстань </a:t>
            </a:r>
            <a:r>
              <a:rPr sz="2400" spc="-85" dirty="0">
                <a:solidFill>
                  <a:srgbClr val="000000"/>
                </a:solidFill>
                <a:latin typeface="Trebuchet MS"/>
                <a:cs typeface="Trebuchet MS"/>
              </a:rPr>
              <a:t>між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0000"/>
                </a:solidFill>
                <a:latin typeface="Trebuchet MS"/>
                <a:cs typeface="Trebuchet MS"/>
              </a:rPr>
              <a:t>флангами.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7750" y="1695450"/>
            <a:ext cx="6957059" cy="366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619" y="713740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619" y="713740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29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46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619" y="7239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46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619" y="7353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56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619" y="74675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66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619" y="76517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619" y="770890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29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86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619" y="7810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96D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619" y="7924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A6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619" y="805180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B6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619" y="8166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C6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619" y="82803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D7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619" y="8382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E7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619" y="85661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1F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619" y="8623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07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619" y="8737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17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619" y="88518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227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619" y="90233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2619" y="9080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47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619" y="9194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57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619" y="9309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6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619" y="9423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776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619" y="9537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87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2619" y="9652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97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619" y="9766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A7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619" y="9880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B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619" y="9994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C7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619" y="10109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D7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619" y="10223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7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619" y="10337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F7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619" y="10452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0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619" y="10566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17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619" y="10680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37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619" y="10795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37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2619" y="10909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47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2619" y="11023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57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619" y="11137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68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619" y="11252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78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619" y="11366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88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619" y="11480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9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19" y="11595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A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619" y="11709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B8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619" y="11823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C8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619" y="11938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D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619" y="12052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E8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2619" y="12166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F8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2619" y="12280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08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2619" y="12395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18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619" y="12509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28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619" y="12623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38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619" y="12738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489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2619" y="12852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58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619" y="12966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68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2619" y="13081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78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619" y="131953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88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2619" y="13309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98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619" y="13423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A8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2619" y="13538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B8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2619" y="13652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C8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2619" y="13766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D8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619" y="13881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E8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2619" y="13995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9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2619" y="14109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09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2619" y="142938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2619" y="144081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2619" y="14452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39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2619" y="14566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49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2619" y="146938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59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2619" y="14808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69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2619" y="149796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2619" y="1508760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2700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619" y="152082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2619" y="15265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A9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2619" y="153796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B97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2619" y="155511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5C9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619" y="1560830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5D9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2619" y="15722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E9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2619" y="15836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F9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2619" y="159511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09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2619" y="161226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2619" y="161798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29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2619" y="16294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39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2619" y="16408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49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2619" y="16522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69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2619" y="16637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69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2619" y="16751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79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2619" y="16865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8A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2619" y="16979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9A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2619" y="17094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AA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2619" y="17208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BA2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2619" y="17322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CA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2619" y="17437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DA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2619" y="17551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EA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2619" y="17665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FA4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619" y="17780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0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2619" y="17894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1A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2619" y="18008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2A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2619" y="18122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3A7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2619" y="18237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4A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2619" y="18351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5A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2619" y="18465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6A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2619" y="18580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7A9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2619" y="18694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8A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2619" y="18808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9A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2619" y="18923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AA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619" y="19037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BA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2619" y="19151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C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2619" y="19265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DA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2619" y="19380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EA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2619" y="19494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7FA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2619" y="19608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0A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2619" y="19723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1B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2619" y="19837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B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619" y="19951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3B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2619" y="20066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4B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2619" y="20180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5B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2619" y="20294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6B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2619" y="20408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7B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2619" y="20523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8B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2619" y="20637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9B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2619" y="20751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AB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2619" y="208787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8BB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2619" y="210502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2619" y="21094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DB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2619" y="21209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EB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2619" y="213931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8F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2619" y="2151379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2700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2619" y="216217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2619" y="2172970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2700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2619" y="218503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93BB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2619" y="21907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4B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2619" y="22021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5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2619" y="221932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2619" y="222503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97B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2619" y="22364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9B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2619" y="22479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9B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2619" y="22593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AB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2619" y="227647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9BC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2619" y="22821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CC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2619" y="22936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DC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19" y="23050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EC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2619" y="23164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FC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2619" y="23279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0C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2619" y="23393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1C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2619" y="23507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2C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2619" y="23622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3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2619" y="23736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4C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2619" y="23850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5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2619" y="23964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6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2619" y="24079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7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2619" y="24193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8C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2619" y="24307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9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2619" y="24422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A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2619" y="24536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BC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2619" y="24650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2619" y="24765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D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2619" y="24879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EC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2619" y="24993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FC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2619" y="25107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0C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2619" y="25222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1C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2619" y="25336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2C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2619" y="25450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3C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2619" y="25565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4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2619" y="25679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5D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2619" y="25793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6D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2619" y="25908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7D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2619" y="26022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8D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2619" y="26136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9D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2619" y="26250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AD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2619" y="26365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BD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2619" y="26479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CD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2619" y="26593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D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2619" y="26708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E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2619" y="26822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BFD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2619" y="269367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0D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2619" y="27051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1D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2619" y="27165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2D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2619" y="27279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3D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2619" y="27393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4D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2619" y="275208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5DB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42619" y="276225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6D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2619" y="27736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7D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2619" y="27851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8D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2619" y="280352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C9D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2619" y="2815589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2700">
            <a:solidFill>
              <a:srgbClr val="CA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2619" y="282638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42619" y="28308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CD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2619" y="2843529"/>
            <a:ext cx="7858759" cy="11430"/>
          </a:xfrm>
          <a:custGeom>
            <a:avLst/>
            <a:gdLst/>
            <a:ahLst/>
            <a:cxnLst/>
            <a:rect l="l" t="t" r="r" b="b"/>
            <a:pathLst>
              <a:path w="7858759" h="11430">
                <a:moveTo>
                  <a:pt x="0" y="11430"/>
                </a:moveTo>
                <a:lnTo>
                  <a:pt x="7858759" y="11430"/>
                </a:lnTo>
                <a:lnTo>
                  <a:pt x="785875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DE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42619" y="28549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EE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2619" y="28663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CFE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42619" y="288353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D0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2619" y="2894964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D1E2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2619" y="290067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2E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42619" y="291211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E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2619" y="292353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4E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2619" y="2940685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759" y="0"/>
                </a:lnTo>
              </a:path>
            </a:pathLst>
          </a:custGeom>
          <a:ln w="11429">
            <a:solidFill>
              <a:srgbClr val="D5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2619" y="294640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6E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2619" y="295782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E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2619" y="296926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8E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2619" y="2980689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9E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2619" y="2992120"/>
            <a:ext cx="7858759" cy="12700"/>
          </a:xfrm>
          <a:custGeom>
            <a:avLst/>
            <a:gdLst/>
            <a:ahLst/>
            <a:cxnLst/>
            <a:rect l="l" t="t" r="r" b="b"/>
            <a:pathLst>
              <a:path w="7858759" h="12700">
                <a:moveTo>
                  <a:pt x="0" y="12700"/>
                </a:moveTo>
                <a:lnTo>
                  <a:pt x="7858759" y="12700"/>
                </a:lnTo>
                <a:lnTo>
                  <a:pt x="78587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AE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42619" y="713740"/>
            <a:ext cx="7858759" cy="2288540"/>
          </a:xfrm>
          <a:custGeom>
            <a:avLst/>
            <a:gdLst/>
            <a:ahLst/>
            <a:cxnLst/>
            <a:rect l="l" t="t" r="r" b="b"/>
            <a:pathLst>
              <a:path w="7858759" h="2288540">
                <a:moveTo>
                  <a:pt x="3929379" y="2288540"/>
                </a:moveTo>
                <a:lnTo>
                  <a:pt x="0" y="2288540"/>
                </a:lnTo>
                <a:lnTo>
                  <a:pt x="0" y="0"/>
                </a:lnTo>
                <a:lnTo>
                  <a:pt x="7858759" y="0"/>
                </a:lnTo>
                <a:lnTo>
                  <a:pt x="7858759" y="2288540"/>
                </a:lnTo>
                <a:lnTo>
                  <a:pt x="3929379" y="228854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655379" y="737264"/>
            <a:ext cx="7833359" cy="2236470"/>
          </a:xfrm>
          <a:prstGeom prst="rect">
            <a:avLst/>
          </a:prstGeom>
          <a:solidFill>
            <a:srgbClr val="79AA71"/>
          </a:solidFill>
        </p:spPr>
        <p:txBody>
          <a:bodyPr vert="horz" wrap="square" lIns="0" tIns="23495" rIns="0" bIns="0" rtlCol="0">
            <a:spAutoFit/>
          </a:bodyPr>
          <a:lstStyle/>
          <a:p>
            <a:pPr marL="88265" marR="92075" indent="8255" algn="ctr">
              <a:lnSpc>
                <a:spcPct val="100000"/>
              </a:lnSpc>
              <a:spcBef>
                <a:spcPts val="185"/>
              </a:spcBef>
            </a:pPr>
            <a:r>
              <a:rPr sz="2400" b="1" i="1" spc="-204" dirty="0">
                <a:solidFill>
                  <a:srgbClr val="BF0000"/>
                </a:solidFill>
                <a:latin typeface="Arial"/>
                <a:cs typeface="Arial"/>
              </a:rPr>
              <a:t>Двошеренговий </a:t>
            </a:r>
            <a:r>
              <a:rPr sz="2400" b="1" i="1" spc="-210" dirty="0">
                <a:solidFill>
                  <a:srgbClr val="BF0000"/>
                </a:solidFill>
                <a:latin typeface="Arial"/>
                <a:cs typeface="Arial"/>
              </a:rPr>
              <a:t>стрій </a:t>
            </a:r>
            <a:r>
              <a:rPr sz="2400" b="1" spc="310" dirty="0">
                <a:latin typeface="Trebuchet MS"/>
                <a:cs typeface="Trebuchet MS"/>
              </a:rPr>
              <a:t>– </a:t>
            </a:r>
            <a:r>
              <a:rPr sz="2400" b="1" spc="-114" dirty="0">
                <a:latin typeface="Trebuchet MS"/>
                <a:cs typeface="Trebuchet MS"/>
              </a:rPr>
              <a:t>розміщення  </a:t>
            </a:r>
            <a:r>
              <a:rPr sz="2400" b="1" spc="-135" dirty="0">
                <a:latin typeface="Trebuchet MS"/>
                <a:cs typeface="Trebuchet MS"/>
              </a:rPr>
              <a:t>військовослужбовців однієї </a:t>
            </a:r>
            <a:r>
              <a:rPr sz="2400" b="1" spc="-150" dirty="0">
                <a:latin typeface="Trebuchet MS"/>
                <a:cs typeface="Trebuchet MS"/>
              </a:rPr>
              <a:t>шеренги </a:t>
            </a:r>
            <a:r>
              <a:rPr sz="2400" b="1" spc="-120" dirty="0">
                <a:latin typeface="Trebuchet MS"/>
                <a:cs typeface="Trebuchet MS"/>
              </a:rPr>
              <a:t>за  </a:t>
            </a:r>
            <a:r>
              <a:rPr sz="2400" b="1" spc="-130" dirty="0">
                <a:latin typeface="Trebuchet MS"/>
                <a:cs typeface="Trebuchet MS"/>
              </a:rPr>
              <a:t>військовослужбовцями </a:t>
            </a:r>
            <a:r>
              <a:rPr sz="2400" b="1" spc="-110" dirty="0">
                <a:latin typeface="Trebuchet MS"/>
                <a:cs typeface="Trebuchet MS"/>
              </a:rPr>
              <a:t>іншої </a:t>
            </a:r>
            <a:r>
              <a:rPr sz="2400" b="1" spc="-155" dirty="0">
                <a:latin typeface="Trebuchet MS"/>
                <a:cs typeface="Trebuchet MS"/>
              </a:rPr>
              <a:t>шеренги </a:t>
            </a:r>
            <a:r>
              <a:rPr sz="2400" b="1" spc="-110" dirty="0">
                <a:latin typeface="Trebuchet MS"/>
                <a:cs typeface="Trebuchet MS"/>
              </a:rPr>
              <a:t>на </a:t>
            </a:r>
            <a:r>
              <a:rPr sz="2400" b="1" spc="-150" dirty="0">
                <a:latin typeface="Trebuchet MS"/>
                <a:cs typeface="Trebuchet MS"/>
              </a:rPr>
              <a:t>відстані</a:t>
            </a:r>
            <a:r>
              <a:rPr sz="2400" b="1" spc="-380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одного  </a:t>
            </a:r>
            <a:r>
              <a:rPr sz="2400" b="1" spc="-145" dirty="0">
                <a:latin typeface="Trebuchet MS"/>
                <a:cs typeface="Trebuchet MS"/>
              </a:rPr>
              <a:t>кроку.</a:t>
            </a:r>
            <a:endParaRPr sz="2400">
              <a:latin typeface="Trebuchet MS"/>
              <a:cs typeface="Trebuchet MS"/>
            </a:endParaRPr>
          </a:p>
          <a:p>
            <a:pPr marL="1096645" marR="1094740" algn="ctr">
              <a:lnSpc>
                <a:spcPct val="100000"/>
              </a:lnSpc>
            </a:pPr>
            <a:r>
              <a:rPr sz="2400" b="1" i="1" spc="-254" dirty="0">
                <a:solidFill>
                  <a:srgbClr val="FF0000"/>
                </a:solidFill>
                <a:latin typeface="Arial"/>
                <a:cs typeface="Arial"/>
              </a:rPr>
              <a:t>Ряд </a:t>
            </a:r>
            <a:r>
              <a:rPr sz="2400" b="1" spc="310" dirty="0">
                <a:latin typeface="Trebuchet MS"/>
                <a:cs typeface="Trebuchet MS"/>
              </a:rPr>
              <a:t>–</a:t>
            </a:r>
            <a:r>
              <a:rPr sz="2400" b="1" spc="-265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два </a:t>
            </a:r>
            <a:r>
              <a:rPr sz="2400" b="1" spc="-140" dirty="0">
                <a:latin typeface="Trebuchet MS"/>
                <a:cs typeface="Trebuchet MS"/>
              </a:rPr>
              <a:t>військовослужбовці, </a:t>
            </a:r>
            <a:r>
              <a:rPr sz="2400" b="1" spc="-135" dirty="0">
                <a:latin typeface="Trebuchet MS"/>
                <a:cs typeface="Trebuchet MS"/>
              </a:rPr>
              <a:t>які </a:t>
            </a:r>
            <a:r>
              <a:rPr sz="2400" b="1" spc="-175" dirty="0">
                <a:latin typeface="Trebuchet MS"/>
                <a:cs typeface="Trebuchet MS"/>
              </a:rPr>
              <a:t>стоять </a:t>
            </a:r>
            <a:r>
              <a:rPr sz="2400" b="1" spc="-165" dirty="0">
                <a:latin typeface="Trebuchet MS"/>
                <a:cs typeface="Trebuchet MS"/>
              </a:rPr>
              <a:t>у  </a:t>
            </a:r>
            <a:r>
              <a:rPr sz="2400" b="1" spc="-125" dirty="0">
                <a:latin typeface="Trebuchet MS"/>
                <a:cs typeface="Trebuchet MS"/>
              </a:rPr>
              <a:t>двошеренговому </a:t>
            </a:r>
            <a:r>
              <a:rPr sz="2400" b="1" spc="-140" dirty="0">
                <a:latin typeface="Trebuchet MS"/>
                <a:cs typeface="Trebuchet MS"/>
              </a:rPr>
              <a:t>строю </a:t>
            </a:r>
            <a:r>
              <a:rPr sz="2400" b="1" spc="-110" dirty="0">
                <a:latin typeface="Trebuchet MS"/>
                <a:cs typeface="Trebuchet MS"/>
              </a:rPr>
              <a:t>один </a:t>
            </a:r>
            <a:r>
              <a:rPr sz="2400" b="1" spc="-125" dirty="0">
                <a:latin typeface="Trebuchet MS"/>
                <a:cs typeface="Trebuchet MS"/>
              </a:rPr>
              <a:t>за</a:t>
            </a:r>
            <a:r>
              <a:rPr sz="2400" b="1" spc="-37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одним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047750" y="3121660"/>
            <a:ext cx="6870700" cy="312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5702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40" y="5746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740" y="5816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156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740" y="5892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740" y="5962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19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740" y="6032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1A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740" y="6108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1C6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40" y="6178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1E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740" y="6248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740" y="6324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17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740" y="6400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740" y="6470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25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740" y="6540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7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740" y="6616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740" y="6692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740" y="6756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740" y="6832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3740" y="6908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740" y="6972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1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740" y="7048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740" y="7124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740" y="72009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3740" y="7264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881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740" y="7340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A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3740" y="7416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C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740" y="7480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3D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740" y="7556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740" y="7632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186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740" y="7702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740" y="77724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489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740" y="78485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740" y="7924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8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740" y="79946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49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740" y="8064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740" y="8140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4D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740" y="8210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740" y="8280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090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740" y="8356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740" y="84264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549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3740" y="8502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3740" y="8572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3740" y="8648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740" y="8718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5B97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740" y="8788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D9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740" y="8864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740" y="89344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60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740" y="9010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3740" y="9080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3740" y="9156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69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740" y="9226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740" y="9296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3740" y="9372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740" y="9448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6CA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3740" y="9518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6EA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740" y="9588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0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740" y="9664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3740" y="9734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73A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3740" y="9804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3740" y="9880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7A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3740" y="9956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740" y="10026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3740" y="10096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7CA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740" y="10172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3740" y="10242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7F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740" y="103187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90">
            <a:solidFill>
              <a:srgbClr val="81B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740" y="10388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3B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3740" y="10464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3740" y="10534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3740" y="10604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3740" y="10680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8AB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3740" y="10750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8C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740" y="10820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3740" y="10896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8F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740" y="10972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3740" y="11042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92BB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740" y="11112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4BC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740" y="11188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740" y="11258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740" y="11328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3740" y="11404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9BC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740" y="11480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3740" y="11544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9FC3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740" y="11620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3740" y="11696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2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3740" y="117728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3740" y="11836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6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3740" y="11912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7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740" y="11988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3740" y="12052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BCA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3740" y="12128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3740" y="12204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AECD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3740" y="12274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3740" y="12344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2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3740" y="12420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3740" y="124968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5D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3740" y="125603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7D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3740" y="12636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3740" y="12712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3740" y="12782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3740" y="12852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BE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3740" y="12928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740" y="129984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3740" y="13074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3740" y="13144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3740" y="13220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3740" y="13290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8D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3740" y="13360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A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3740" y="13436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3740" y="135064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EE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3740" y="1358264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3740" y="136525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1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3740" y="137286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19">
            <a:solidFill>
              <a:srgbClr val="D3E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3740" y="1379855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8889">
            <a:solidFill>
              <a:srgbClr val="D5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740" y="1386839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6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3740" y="1394460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>
                <a:moveTo>
                  <a:pt x="0" y="0"/>
                </a:moveTo>
                <a:lnTo>
                  <a:pt x="7716519" y="0"/>
                </a:lnTo>
              </a:path>
            </a:pathLst>
          </a:custGeom>
          <a:ln w="7620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3740" y="571500"/>
            <a:ext cx="7716520" cy="825500"/>
          </a:xfrm>
          <a:custGeom>
            <a:avLst/>
            <a:gdLst/>
            <a:ahLst/>
            <a:cxnLst/>
            <a:rect l="l" t="t" r="r" b="b"/>
            <a:pathLst>
              <a:path w="7716520" h="825500">
                <a:moveTo>
                  <a:pt x="3858260" y="825500"/>
                </a:moveTo>
                <a:lnTo>
                  <a:pt x="0" y="825500"/>
                </a:lnTo>
                <a:lnTo>
                  <a:pt x="0" y="0"/>
                </a:lnTo>
                <a:lnTo>
                  <a:pt x="7716519" y="0"/>
                </a:lnTo>
                <a:lnTo>
                  <a:pt x="7716519" y="825500"/>
                </a:lnTo>
                <a:lnTo>
                  <a:pt x="3858260" y="82550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726499" y="605790"/>
            <a:ext cx="7691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735" marR="804545" indent="-375920">
              <a:lnSpc>
                <a:spcPct val="100000"/>
              </a:lnSpc>
              <a:spcBef>
                <a:spcPts val="100"/>
              </a:spcBef>
            </a:pPr>
            <a:r>
              <a:rPr sz="2400" i="1" spc="-170" dirty="0">
                <a:latin typeface="Arial"/>
                <a:cs typeface="Arial"/>
              </a:rPr>
              <a:t>Колона </a:t>
            </a:r>
            <a:r>
              <a:rPr sz="2400" spc="310" dirty="0">
                <a:solidFill>
                  <a:srgbClr val="000000"/>
                </a:solidFill>
                <a:latin typeface="Trebuchet MS"/>
                <a:cs typeface="Trebuchet MS"/>
              </a:rPr>
              <a:t>– </a:t>
            </a:r>
            <a:r>
              <a:rPr sz="2400" spc="-190" dirty="0">
                <a:solidFill>
                  <a:srgbClr val="000000"/>
                </a:solidFill>
                <a:latin typeface="Trebuchet MS"/>
                <a:cs typeface="Trebuchet MS"/>
              </a:rPr>
              <a:t>стрій, </a:t>
            </a:r>
            <a:r>
              <a:rPr sz="2400" spc="-165" dirty="0">
                <a:solidFill>
                  <a:srgbClr val="000000"/>
                </a:solidFill>
                <a:latin typeface="Trebuchet MS"/>
                <a:cs typeface="Trebuchet MS"/>
              </a:rPr>
              <a:t>у </a:t>
            </a:r>
            <a:r>
              <a:rPr sz="2400" spc="-110" dirty="0">
                <a:solidFill>
                  <a:srgbClr val="000000"/>
                </a:solidFill>
                <a:latin typeface="Trebuchet MS"/>
                <a:cs typeface="Trebuchet MS"/>
              </a:rPr>
              <a:t>якому </a:t>
            </a:r>
            <a:r>
              <a:rPr sz="2400" spc="-135" dirty="0">
                <a:solidFill>
                  <a:srgbClr val="000000"/>
                </a:solidFill>
                <a:latin typeface="Trebuchet MS"/>
                <a:cs typeface="Trebuchet MS"/>
              </a:rPr>
              <a:t>військовослужбовці і  </a:t>
            </a:r>
            <a:r>
              <a:rPr sz="2400" spc="-130" dirty="0">
                <a:solidFill>
                  <a:srgbClr val="000000"/>
                </a:solidFill>
                <a:latin typeface="Trebuchet MS"/>
                <a:cs typeface="Trebuchet MS"/>
              </a:rPr>
              <a:t>підрозділи </a:t>
            </a:r>
            <a:r>
              <a:rPr sz="2400" spc="-120" dirty="0">
                <a:solidFill>
                  <a:srgbClr val="000000"/>
                </a:solidFill>
                <a:latin typeface="Trebuchet MS"/>
                <a:cs typeface="Trebuchet MS"/>
              </a:rPr>
              <a:t>розташовані </a:t>
            </a:r>
            <a:r>
              <a:rPr sz="2400" spc="-105" dirty="0">
                <a:solidFill>
                  <a:srgbClr val="000000"/>
                </a:solidFill>
                <a:latin typeface="Trebuchet MS"/>
                <a:cs typeface="Trebuchet MS"/>
              </a:rPr>
              <a:t>один </a:t>
            </a:r>
            <a:r>
              <a:rPr sz="2400" spc="-120" dirty="0">
                <a:solidFill>
                  <a:srgbClr val="000000"/>
                </a:solidFill>
                <a:latin typeface="Trebuchet MS"/>
                <a:cs typeface="Trebuchet MS"/>
              </a:rPr>
              <a:t>за</a:t>
            </a:r>
            <a:r>
              <a:rPr sz="2400" spc="-4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0000"/>
                </a:solidFill>
                <a:latin typeface="Trebuchet MS"/>
                <a:cs typeface="Trebuchet MS"/>
              </a:rPr>
              <a:t>одним.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68350" y="1767839"/>
            <a:ext cx="7650480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230" y="9271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230" y="93154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230" y="9385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156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230" y="9461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16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230" y="95313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230" y="9601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18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230" y="9677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30" y="9753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1B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230" y="9817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1C6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230" y="9893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1D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30" y="9969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1E7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30" y="10033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30" y="10109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217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30" y="10185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27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30" y="102552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230" y="10325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47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230" y="10401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26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230" y="104711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2776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230" y="10541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0230" y="10617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230" y="106870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230" y="10756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230" y="10833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2D7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230" y="109029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230" y="109791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230" y="11049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0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0230" y="11125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0230" y="111950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230" y="11264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47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230" y="11341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230" y="114109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230" y="114808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388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230" y="11557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9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230" y="116268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3A8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230" y="117030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3B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0230" y="11772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C8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230" y="11849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3E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230" y="119189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230" y="119888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408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0230" y="12065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41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0230" y="121348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230" y="122046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44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230" y="12280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230" y="123507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0230" y="12420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478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230" y="124968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49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0230" y="12573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4A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230" y="126428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0230" y="127126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4C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0230" y="12788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4D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230" y="128587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0230" y="12928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509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0230" y="130048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0230" y="130746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0230" y="13144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539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0230" y="132206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559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30" y="132905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0230" y="133667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0230" y="13436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0230" y="135128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0230" y="135826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5B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230" y="13652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5C9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0230" y="137286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0230" y="137985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0230" y="13868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5F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0230" y="13944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0230" y="140144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0230" y="140906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639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230" y="14160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0230" y="142366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669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0230" y="143065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0230" y="14376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689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0230" y="14452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230" y="145224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0230" y="14592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6BA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0230" y="14668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0230" y="147383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6E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0230" y="14808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6F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0230" y="14884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70A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0230" y="14960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0230" y="150304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73A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230" y="15100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74A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0230" y="15176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0230" y="152463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0230" y="15316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0230" y="15392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0230" y="154622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0230" y="15532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7BA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230" y="15608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7CA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0230" y="156781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230" y="157543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7FA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0230" y="158241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80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0230" y="15900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81B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0230" y="159702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0230" y="16040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84B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0230" y="161163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0230" y="161861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0230" y="16256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87B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0230" y="16332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0230" y="164020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8AB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0230" y="164782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8B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0230" y="16548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0230" y="166242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0230" y="166941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8E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0230" y="16764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0230" y="16840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0230" y="169100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0230" y="16979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3B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0230" y="17056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4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0230" y="171259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0230" y="17195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97B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0230" y="17272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0230" y="17348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0230" y="174180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9A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0230" y="17487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CC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0230" y="17564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230" y="176339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0230" y="17703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9FC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0230" y="17780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0230" y="178498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A2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0230" y="179197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A3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0230" y="17995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0230" y="180657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A5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0230" y="18135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6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0230" y="18211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A8C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0230" y="18288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0230" y="183578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0230" y="184277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AB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230" y="18503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0230" y="185737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90">
            <a:solidFill>
              <a:srgbClr val="A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0230" y="18643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A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0230" y="18719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0230" y="1878964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B1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230" y="18859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3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0230" y="189357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0230" y="19011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5D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30" y="19075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6D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0230" y="19151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7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0230" y="19227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0230" y="192912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0230" y="19367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0230" y="194437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0230" y="19507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0230" y="19583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BF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0230" y="19659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0230" y="197357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0230" y="197992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2D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0230" y="19875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0230" y="199517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0230" y="20015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0230" y="20091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0230" y="20167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8D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0230" y="20231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9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0230" y="203072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0230" y="20383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0230" y="2045335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8889">
            <a:solidFill>
              <a:srgbClr val="CDE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0230" y="20523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CEE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0230" y="20599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0230" y="206756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1E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0230" y="207391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2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0230" y="208152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D3E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0230" y="208915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4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0230" y="209550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0230" y="2103120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19">
            <a:solidFill>
              <a:srgbClr val="D7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0230" y="211073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0230" y="2117089"/>
            <a:ext cx="7788909" cy="0"/>
          </a:xfrm>
          <a:custGeom>
            <a:avLst/>
            <a:gdLst/>
            <a:ahLst/>
            <a:cxnLst/>
            <a:rect l="l" t="t" r="r" b="b"/>
            <a:pathLst>
              <a:path w="7788909">
                <a:moveTo>
                  <a:pt x="0" y="0"/>
                </a:moveTo>
                <a:lnTo>
                  <a:pt x="7788910" y="0"/>
                </a:lnTo>
              </a:path>
            </a:pathLst>
          </a:custGeom>
          <a:ln w="7620">
            <a:solidFill>
              <a:srgbClr val="D9E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1500" y="928369"/>
            <a:ext cx="7786370" cy="1191260"/>
          </a:xfrm>
          <a:custGeom>
            <a:avLst/>
            <a:gdLst/>
            <a:ahLst/>
            <a:cxnLst/>
            <a:rect l="l" t="t" r="r" b="b"/>
            <a:pathLst>
              <a:path w="7786370" h="1191260">
                <a:moveTo>
                  <a:pt x="0" y="0"/>
                </a:moveTo>
                <a:lnTo>
                  <a:pt x="7786370" y="0"/>
                </a:lnTo>
                <a:lnTo>
                  <a:pt x="7786370" y="1191259"/>
                </a:lnTo>
                <a:lnTo>
                  <a:pt x="0" y="119125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1500" y="92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57869" y="2119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>
            <a:spLocks noGrp="1"/>
          </p:cNvSpPr>
          <p:nvPr>
            <p:ph type="title"/>
          </p:nvPr>
        </p:nvSpPr>
        <p:spPr>
          <a:xfrm>
            <a:off x="584259" y="962659"/>
            <a:ext cx="7760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marR="469900" indent="2540" algn="ctr">
              <a:lnSpc>
                <a:spcPct val="100000"/>
              </a:lnSpc>
              <a:spcBef>
                <a:spcPts val="100"/>
              </a:spcBef>
            </a:pPr>
            <a:r>
              <a:rPr sz="2400" i="1" spc="-165" dirty="0">
                <a:latin typeface="Arial"/>
                <a:cs typeface="Arial"/>
              </a:rPr>
              <a:t>Інтервал </a:t>
            </a:r>
            <a:r>
              <a:rPr sz="2400" spc="310" dirty="0">
                <a:solidFill>
                  <a:srgbClr val="000000"/>
                </a:solidFill>
                <a:latin typeface="Trebuchet MS"/>
                <a:cs typeface="Trebuchet MS"/>
              </a:rPr>
              <a:t>– 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відстань </a:t>
            </a:r>
            <a:r>
              <a:rPr sz="2400" spc="-100" dirty="0">
                <a:solidFill>
                  <a:srgbClr val="000000"/>
                </a:solidFill>
                <a:latin typeface="Trebuchet MS"/>
                <a:cs typeface="Trebuchet MS"/>
              </a:rPr>
              <a:t>по </a:t>
            </a:r>
            <a:r>
              <a:rPr sz="2400" spc="-170" dirty="0">
                <a:solidFill>
                  <a:srgbClr val="000000"/>
                </a:solidFill>
                <a:latin typeface="Trebuchet MS"/>
                <a:cs typeface="Trebuchet MS"/>
              </a:rPr>
              <a:t>фронту </a:t>
            </a:r>
            <a:r>
              <a:rPr sz="2400" spc="-90" dirty="0">
                <a:solidFill>
                  <a:srgbClr val="000000"/>
                </a:solidFill>
                <a:latin typeface="Trebuchet MS"/>
                <a:cs typeface="Trebuchet MS"/>
              </a:rPr>
              <a:t>між  </a:t>
            </a:r>
            <a:r>
              <a:rPr sz="2400" spc="-135" dirty="0">
                <a:solidFill>
                  <a:srgbClr val="000000"/>
                </a:solidFill>
                <a:latin typeface="Trebuchet MS"/>
                <a:cs typeface="Trebuchet MS"/>
              </a:rPr>
              <a:t>військовослужбовцями, </a:t>
            </a:r>
            <a:r>
              <a:rPr sz="2400" spc="-105" dirty="0">
                <a:solidFill>
                  <a:srgbClr val="000000"/>
                </a:solidFill>
                <a:latin typeface="Trebuchet MS"/>
                <a:cs typeface="Trebuchet MS"/>
              </a:rPr>
              <a:t>машинами,</a:t>
            </a:r>
            <a:r>
              <a:rPr sz="2400" spc="-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0000"/>
                </a:solidFill>
                <a:latin typeface="Trebuchet MS"/>
                <a:cs typeface="Trebuchet MS"/>
              </a:rPr>
              <a:t>підрозділами,  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частинами.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334769" y="2553970"/>
            <a:ext cx="6656070" cy="316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49910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40" y="5029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740" y="51054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156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740" y="51689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16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740" y="52450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740" y="5321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18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740" y="5384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40" y="5461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1B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740" y="5537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1C6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740" y="5600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1D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740" y="56769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1E7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740" y="57530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740" y="5822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217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740" y="5892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227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740" y="5969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740" y="6045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247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740" y="6108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26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3740" y="61849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776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740" y="62610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740" y="63245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740" y="6400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740" y="6477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3740" y="6540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D7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740" y="6616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3740" y="66929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740" y="67690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0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740" y="68325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740" y="6908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740" y="6985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47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740" y="7048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740" y="7124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740" y="72009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88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740" y="72644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9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740" y="73405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A8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740" y="7416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3B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740" y="7480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3C8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3740" y="7556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3E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740" y="7632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740" y="77025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408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3740" y="77724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1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3740" y="78485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3740" y="7924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44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740" y="7988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740" y="8064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740" y="8140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478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740" y="8204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49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740" y="8280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A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3740" y="8356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3740" y="84264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4C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740" y="8496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4D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740" y="8572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3740" y="86423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509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740" y="8712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3740" y="8788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740" y="88582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539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740" y="8928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559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3740" y="9004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3740" y="9074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3740" y="9144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3740" y="9220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740" y="9296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5B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3740" y="93662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5C9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740" y="9436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3740" y="9512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740" y="9582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5F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740" y="9652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3740" y="9728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3740" y="97980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639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3740" y="9867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3740" y="9944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69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3740" y="10013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740" y="10090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689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3740" y="10160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740" y="10236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3740" y="103060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6BA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740" y="10375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740" y="10452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6E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740" y="10521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6F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740" y="10591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70A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3740" y="10668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740" y="107378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73A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3740" y="10807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74A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3740" y="10883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3740" y="109537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3740" y="11029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3740" y="11099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3740" y="11176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740" y="112458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7BA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3740" y="11315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7CA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3740" y="11391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3740" y="114617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7FA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3740" y="11531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80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3740" y="11607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81B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3740" y="116776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3740" y="11747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84B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3740" y="11823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3740" y="11899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3740" y="119697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87B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3740" y="12039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3740" y="12115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8AB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3740" y="121856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8B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740" y="12255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3740" y="12331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3740" y="124015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8E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3740" y="12471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3740" y="12547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3740" y="126174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3740" y="126936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93B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3740" y="12763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4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3740" y="12839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3740" y="129095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97B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3740" y="12979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3740" y="13055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740" y="131254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9A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3740" y="13195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9CC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3740" y="13271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3740" y="133413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3740" y="13411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9FC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3740" y="13487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3740" y="13563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A2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3740" y="136334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A3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3740" y="13703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3740" y="137795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A5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3740" y="138493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A6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3740" y="13919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A8C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3740" y="13995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3740" y="140652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3740" y="14135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AB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3740" y="14211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3740" y="14281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A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740" y="143573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A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3740" y="14427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3740" y="145033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B1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3740" y="145732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B3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3740" y="14643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3740" y="147193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B5D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3740" y="14789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B6D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3740" y="14859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B7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3740" y="14935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3740" y="150050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3740" y="15074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B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3740" y="15151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13740" y="15220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3740" y="152971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BF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3740" y="15367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3740" y="154431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3740" y="155130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C2D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3740" y="15582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3740" y="15659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3740" y="15728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3740" y="157988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3740" y="15875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8D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3740" y="159448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C9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3740" y="160146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3740" y="16090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3740" y="161671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CDE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3740" y="162369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CEE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3740" y="163067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740" y="163830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D1E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3740" y="164528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D2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13740" y="165227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D3E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13740" y="165988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D4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13740" y="1666875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90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3740" y="1673860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20">
            <a:solidFill>
              <a:srgbClr val="D7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3740" y="1681479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7619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3740" y="1688464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>
                <a:moveTo>
                  <a:pt x="0" y="0"/>
                </a:moveTo>
                <a:lnTo>
                  <a:pt x="7573009" y="0"/>
                </a:lnTo>
              </a:path>
            </a:pathLst>
          </a:custGeom>
          <a:ln w="8889">
            <a:solidFill>
              <a:srgbClr val="D9E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3740" y="499109"/>
            <a:ext cx="7573009" cy="1191260"/>
          </a:xfrm>
          <a:custGeom>
            <a:avLst/>
            <a:gdLst/>
            <a:ahLst/>
            <a:cxnLst/>
            <a:rect l="l" t="t" r="r" b="b"/>
            <a:pathLst>
              <a:path w="7573009" h="1191260">
                <a:moveTo>
                  <a:pt x="3787140" y="1191260"/>
                </a:moveTo>
                <a:lnTo>
                  <a:pt x="0" y="1191260"/>
                </a:lnTo>
                <a:lnTo>
                  <a:pt x="0" y="0"/>
                </a:lnTo>
                <a:lnTo>
                  <a:pt x="7573009" y="0"/>
                </a:lnTo>
                <a:lnTo>
                  <a:pt x="7573009" y="1191260"/>
                </a:lnTo>
                <a:lnTo>
                  <a:pt x="3787140" y="119126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xfrm>
            <a:off x="726499" y="533400"/>
            <a:ext cx="75476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363855" indent="3810" algn="ctr">
              <a:lnSpc>
                <a:spcPct val="100000"/>
              </a:lnSpc>
              <a:spcBef>
                <a:spcPts val="100"/>
              </a:spcBef>
            </a:pPr>
            <a:r>
              <a:rPr sz="2400" i="1" spc="-185" dirty="0">
                <a:latin typeface="Arial"/>
                <a:cs typeface="Arial"/>
              </a:rPr>
              <a:t>Дистанція </a:t>
            </a:r>
            <a:r>
              <a:rPr sz="2400" spc="310" dirty="0">
                <a:solidFill>
                  <a:srgbClr val="000000"/>
                </a:solidFill>
                <a:latin typeface="Trebuchet MS"/>
                <a:cs typeface="Trebuchet MS"/>
              </a:rPr>
              <a:t>– 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відстань </a:t>
            </a:r>
            <a:r>
              <a:rPr sz="2400" spc="-165" dirty="0">
                <a:solidFill>
                  <a:srgbClr val="000000"/>
                </a:solidFill>
                <a:latin typeface="Trebuchet MS"/>
                <a:cs typeface="Trebuchet MS"/>
              </a:rPr>
              <a:t>у </a:t>
            </a:r>
            <a:r>
              <a:rPr sz="2400" spc="-160" dirty="0">
                <a:solidFill>
                  <a:srgbClr val="000000"/>
                </a:solidFill>
                <a:latin typeface="Trebuchet MS"/>
                <a:cs typeface="Trebuchet MS"/>
              </a:rPr>
              <a:t>глибину </a:t>
            </a:r>
            <a:r>
              <a:rPr sz="2400" spc="-85" dirty="0">
                <a:solidFill>
                  <a:srgbClr val="000000"/>
                </a:solidFill>
                <a:latin typeface="Trebuchet MS"/>
                <a:cs typeface="Trebuchet MS"/>
              </a:rPr>
              <a:t>між  </a:t>
            </a:r>
            <a:r>
              <a:rPr sz="2400" spc="-135" dirty="0">
                <a:solidFill>
                  <a:srgbClr val="000000"/>
                </a:solidFill>
                <a:latin typeface="Trebuchet MS"/>
                <a:cs typeface="Trebuchet MS"/>
              </a:rPr>
              <a:t>військовослужбовцями, </a:t>
            </a:r>
            <a:r>
              <a:rPr sz="2400" spc="-105" dirty="0">
                <a:solidFill>
                  <a:srgbClr val="000000"/>
                </a:solidFill>
                <a:latin typeface="Trebuchet MS"/>
                <a:cs typeface="Trebuchet MS"/>
              </a:rPr>
              <a:t>машинами,</a:t>
            </a:r>
            <a:r>
              <a:rPr sz="2400" spc="-20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0000"/>
                </a:solidFill>
                <a:latin typeface="Trebuchet MS"/>
                <a:cs typeface="Trebuchet MS"/>
              </a:rPr>
              <a:t>підрозділами,  </a:t>
            </a:r>
            <a:r>
              <a:rPr sz="2400" spc="-150" dirty="0">
                <a:solidFill>
                  <a:srgbClr val="000000"/>
                </a:solidFill>
                <a:latin typeface="Trebuchet MS"/>
                <a:cs typeface="Trebuchet MS"/>
              </a:rPr>
              <a:t>частинами.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767839" y="1835150"/>
            <a:ext cx="5261610" cy="287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2619" y="49276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3175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2619" y="49320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146A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2619" y="49390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156A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2619" y="49466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166B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2619" y="495363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176C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2619" y="49606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186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2619" y="49682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1A6D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2619" y="497522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1B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2619" y="49822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1C6F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2619" y="49898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1D7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2619" y="499681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1E7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42619" y="500443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2071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2619" y="50114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17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2619" y="50190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27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2619" y="502602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237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2619" y="50330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47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2619" y="50406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67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42619" y="504761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2776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2619" y="50546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287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42619" y="50622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977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2619" y="506920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2A7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42619" y="50761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C7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2619" y="50838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D7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2619" y="50914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2E7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42619" y="509841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2F7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2619" y="51054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30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2619" y="51130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37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2619" y="512000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337E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2619" y="51269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47E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2619" y="51346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5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2619" y="514159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368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2619" y="51485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88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42619" y="51562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3981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2619" y="516318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3A82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2619" y="517080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3B8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2619" y="51777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C8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2619" y="51854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3E84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2619" y="519239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3F8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2619" y="51993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086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2619" y="52070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418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2619" y="521398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42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2619" y="52209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48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2619" y="52285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58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2619" y="523557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468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2619" y="52425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78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2619" y="52501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498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2619" y="52578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A8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2619" y="526478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4B8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2619" y="52717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4C8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2619" y="52793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4D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42619" y="528637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4F8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2619" y="52933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09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2619" y="53009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19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2619" y="530796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529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42619" y="53149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39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42619" y="53225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59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42619" y="53301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694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2619" y="53365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79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2619" y="53441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8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2619" y="53517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99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42619" y="53581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B9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2619" y="53657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C9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42619" y="53733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D9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2619" y="53797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5E9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2619" y="53873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5F9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2619" y="53949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19B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2619" y="54019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629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42619" y="54089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639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42619" y="54165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49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2619" y="54241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669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2619" y="54305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679F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2619" y="54381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89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42619" y="54457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9A0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2619" y="54521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AA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2619" y="54597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6BA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2619" y="54673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D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2619" y="54737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6EA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42619" y="54813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6FA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42619" y="54889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0A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42619" y="54965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1A6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2619" y="55029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3A6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2619" y="55105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74A7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42619" y="55181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5A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2619" y="55245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6A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2619" y="55321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78A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2619" y="55397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9AA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2619" y="55460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AA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42619" y="55537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BA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42619" y="55613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7CA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2619" y="55689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EA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2619" y="55753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7FA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42619" y="55829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80A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42619" y="55905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1B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42619" y="55968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2B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2619" y="56045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4B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42619" y="56121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85B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42619" y="56184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86B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2619" y="56261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7B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42619" y="56337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88B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42619" y="564070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8AB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2619" y="56476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BB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2619" y="56553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8C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42619" y="566229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8DB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42619" y="56692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8EB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42619" y="56769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0B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42619" y="56845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91BA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2619" y="56908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92B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2619" y="56984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3B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42619" y="57061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4B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2619" y="57124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6B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42619" y="57200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97B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42619" y="57277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9B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42619" y="573468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99B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42619" y="57416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9A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42619" y="574929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CC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2619" y="575627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9DC1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42619" y="57632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9EC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42619" y="57708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9FC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42619" y="577786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A0C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2619" y="57848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A2C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619" y="57924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A3C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2619" y="579945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A4C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2619" y="580707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A5C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2619" y="58140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A6C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42619" y="582167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A8C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42619" y="582866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A9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2619" y="58356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AAC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2619" y="58432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ABC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42619" y="585025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ADC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42619" y="58572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AEC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42619" y="58648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AFC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42619" y="58718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B0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42619" y="587946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B1C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42619" y="58864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B3C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42619" y="589407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B4D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2619" y="590105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B5D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2619" y="59080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B6D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42619" y="59156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B7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42619" y="59226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B9D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42619" y="59296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BAD4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42619" y="59372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B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42619" y="594423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BCD5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42619" y="59512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BDD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2619" y="59588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BFD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2619" y="596645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C0D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2619" y="597344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C1D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2619" y="59804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C2D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2619" y="598805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C3D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2619" y="599503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C5D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2619" y="60020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C6D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2619" y="60096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C7DC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42619" y="601662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C8D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42619" y="60236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C9DE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2619" y="60312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CCD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2619" y="603821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CCD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2619" y="604583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CDE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2619" y="60528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CEE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2619" y="606044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CFE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2619" y="606742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D1E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2619" y="607440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D2E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2619" y="6082029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D3E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2619" y="608901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89">
            <a:solidFill>
              <a:srgbClr val="D4E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2619" y="609600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19">
            <a:solidFill>
              <a:srgbClr val="D5E6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2619" y="6103620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7620">
            <a:solidFill>
              <a:srgbClr val="D7E6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42619" y="6110604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D8E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2619" y="6118225"/>
            <a:ext cx="7787640" cy="0"/>
          </a:xfrm>
          <a:custGeom>
            <a:avLst/>
            <a:gdLst/>
            <a:ahLst/>
            <a:cxnLst/>
            <a:rect l="l" t="t" r="r" b="b"/>
            <a:pathLst>
              <a:path w="7787640">
                <a:moveTo>
                  <a:pt x="0" y="0"/>
                </a:moveTo>
                <a:lnTo>
                  <a:pt x="7787639" y="0"/>
                </a:lnTo>
              </a:path>
            </a:pathLst>
          </a:custGeom>
          <a:ln w="8890">
            <a:solidFill>
              <a:srgbClr val="D9E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42619" y="4928870"/>
            <a:ext cx="7787640" cy="1191260"/>
          </a:xfrm>
          <a:custGeom>
            <a:avLst/>
            <a:gdLst/>
            <a:ahLst/>
            <a:cxnLst/>
            <a:rect l="l" t="t" r="r" b="b"/>
            <a:pathLst>
              <a:path w="7787640" h="1191260">
                <a:moveTo>
                  <a:pt x="0" y="0"/>
                </a:moveTo>
                <a:lnTo>
                  <a:pt x="7787639" y="0"/>
                </a:lnTo>
                <a:lnTo>
                  <a:pt x="7787639" y="1191259"/>
                </a:lnTo>
                <a:lnTo>
                  <a:pt x="0" y="119125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42619" y="4928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430259" y="612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4E61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655379" y="4963159"/>
            <a:ext cx="7762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8890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solidFill>
                  <a:srgbClr val="BF0000"/>
                </a:solidFill>
                <a:latin typeface="Trebuchet MS"/>
                <a:cs typeface="Trebuchet MS"/>
              </a:rPr>
              <a:t>Глибина </a:t>
            </a:r>
            <a:r>
              <a:rPr sz="2400" b="1" spc="-145" dirty="0">
                <a:solidFill>
                  <a:srgbClr val="BF0000"/>
                </a:solidFill>
                <a:latin typeface="Trebuchet MS"/>
                <a:cs typeface="Trebuchet MS"/>
              </a:rPr>
              <a:t>строю </a:t>
            </a:r>
            <a:r>
              <a:rPr sz="2400" b="1" spc="310" dirty="0">
                <a:latin typeface="Trebuchet MS"/>
                <a:cs typeface="Trebuchet MS"/>
              </a:rPr>
              <a:t>– </a:t>
            </a:r>
            <a:r>
              <a:rPr sz="2400" b="1" spc="-150" dirty="0">
                <a:latin typeface="Trebuchet MS"/>
                <a:cs typeface="Trebuchet MS"/>
              </a:rPr>
              <a:t>відстань </a:t>
            </a:r>
            <a:r>
              <a:rPr sz="2400" b="1" spc="-125" dirty="0">
                <a:latin typeface="Trebuchet MS"/>
                <a:cs typeface="Trebuchet MS"/>
              </a:rPr>
              <a:t>від </a:t>
            </a:r>
            <a:r>
              <a:rPr sz="2400" b="1" spc="-120" dirty="0">
                <a:latin typeface="Trebuchet MS"/>
                <a:cs typeface="Trebuchet MS"/>
              </a:rPr>
              <a:t>першої </a:t>
            </a:r>
            <a:r>
              <a:rPr sz="2400" b="1" spc="-155" dirty="0">
                <a:latin typeface="Trebuchet MS"/>
                <a:cs typeface="Trebuchet MS"/>
              </a:rPr>
              <a:t>шеренги </a:t>
            </a:r>
            <a:r>
              <a:rPr sz="2400" b="1" spc="-125" dirty="0">
                <a:latin typeface="Trebuchet MS"/>
                <a:cs typeface="Trebuchet MS"/>
              </a:rPr>
              <a:t>(від  </a:t>
            </a:r>
            <a:r>
              <a:rPr sz="2400" b="1" spc="-145" dirty="0">
                <a:latin typeface="Trebuchet MS"/>
                <a:cs typeface="Trebuchet MS"/>
              </a:rPr>
              <a:t>військовослужбовця, </a:t>
            </a:r>
            <a:r>
              <a:rPr sz="2400" b="1" spc="-125" dirty="0">
                <a:latin typeface="Trebuchet MS"/>
                <a:cs typeface="Trebuchet MS"/>
              </a:rPr>
              <a:t>який </a:t>
            </a:r>
            <a:r>
              <a:rPr sz="2400" b="1" spc="-175" dirty="0">
                <a:latin typeface="Trebuchet MS"/>
                <a:cs typeface="Trebuchet MS"/>
              </a:rPr>
              <a:t>стоїть </a:t>
            </a:r>
            <a:r>
              <a:rPr sz="2400" b="1" spc="-135" dirty="0">
                <a:latin typeface="Trebuchet MS"/>
                <a:cs typeface="Trebuchet MS"/>
              </a:rPr>
              <a:t>попереду) </a:t>
            </a:r>
            <a:r>
              <a:rPr sz="2400" b="1" spc="-100" dirty="0">
                <a:latin typeface="Trebuchet MS"/>
                <a:cs typeface="Trebuchet MS"/>
              </a:rPr>
              <a:t>до</a:t>
            </a:r>
            <a:r>
              <a:rPr sz="2400" b="1" spc="-31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останньої  </a:t>
            </a:r>
            <a:r>
              <a:rPr sz="2400" b="1" spc="-150" dirty="0">
                <a:latin typeface="Trebuchet MS"/>
                <a:cs typeface="Trebuchet MS"/>
              </a:rPr>
              <a:t>шеренги </a:t>
            </a:r>
            <a:r>
              <a:rPr sz="2400" b="1" spc="-140" dirty="0">
                <a:latin typeface="Trebuchet MS"/>
                <a:cs typeface="Trebuchet MS"/>
              </a:rPr>
              <a:t>(військовослужбовця, </a:t>
            </a:r>
            <a:r>
              <a:rPr sz="2400" b="1" spc="-125" dirty="0">
                <a:latin typeface="Trebuchet MS"/>
                <a:cs typeface="Trebuchet MS"/>
              </a:rPr>
              <a:t>який </a:t>
            </a:r>
            <a:r>
              <a:rPr sz="2400" b="1" spc="-175" dirty="0">
                <a:latin typeface="Trebuchet MS"/>
                <a:cs typeface="Trebuchet MS"/>
              </a:rPr>
              <a:t>стоїть</a:t>
            </a:r>
            <a:r>
              <a:rPr sz="2400" b="1" spc="-355" dirty="0">
                <a:latin typeface="Trebuchet MS"/>
                <a:cs typeface="Trebuchet MS"/>
              </a:rPr>
              <a:t> </a:t>
            </a:r>
            <a:r>
              <a:rPr sz="2400" b="1" spc="-140" dirty="0">
                <a:latin typeface="Trebuchet MS"/>
                <a:cs typeface="Trebuchet MS"/>
              </a:rPr>
              <a:t>позаду).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314</Words>
  <Application>Microsoft Office PowerPoint</Application>
  <PresentationFormat>Екран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Office Theme</vt:lpstr>
      <vt:lpstr>Стройова підготовка</vt:lpstr>
      <vt:lpstr>Строї та їх елементи</vt:lpstr>
      <vt:lpstr>Слайд 3</vt:lpstr>
      <vt:lpstr>Фланг строю – край строю, правий або лівий.</vt:lpstr>
      <vt:lpstr>Ширина строю - відстань між флангами.</vt:lpstr>
      <vt:lpstr>Слайд 6</vt:lpstr>
      <vt:lpstr>Колона – стрій, у якому військовослужбовці і  підрозділи розташовані один за одним.</vt:lpstr>
      <vt:lpstr>Інтервал – відстань по фронту між  військовослужбовцями, машинами, підрозділами,  частинами.</vt:lpstr>
      <vt:lpstr>Дистанція – відстань у глибину між  військовослужбовцями, машинами, підрозділами,  частинами.</vt:lpstr>
      <vt:lpstr>Обов’язки військовослужбовців перед  шикуванням і в строю. Військовослужбовець  зобов’язаний: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Стройова підготовка</dc:title>
  <cp:lastModifiedBy>Hrystyna</cp:lastModifiedBy>
  <cp:revision>2</cp:revision>
  <dcterms:created xsi:type="dcterms:W3CDTF">2018-01-24T21:34:32Z</dcterms:created>
  <dcterms:modified xsi:type="dcterms:W3CDTF">2018-01-24T21:49:51Z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2015-11-16T00:00:00Z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2018-01-24T00:00:00Z</vt:filetime>
  </property>
</Properties>
</file>