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66" r:id="rId4"/>
    <p:sldId id="268" r:id="rId5"/>
    <p:sldId id="273" r:id="rId6"/>
    <p:sldId id="276" r:id="rId7"/>
    <p:sldId id="278" r:id="rId8"/>
    <p:sldId id="279" r:id="rId9"/>
    <p:sldId id="283" r:id="rId10"/>
    <p:sldId id="259" r:id="rId11"/>
    <p:sldId id="272" r:id="rId12"/>
    <p:sldId id="281" r:id="rId13"/>
    <p:sldId id="282" r:id="rId14"/>
    <p:sldId id="261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BEF3-42E9-46FE-BE72-E26CD43423A3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C7AE-91F1-4E09-88D8-DDC77682A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fon-photoshop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10001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Українська тема </a:t>
            </a:r>
          </a:p>
          <a:p>
            <a:pPr lvl="0"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поемі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Дж. Байрона «Мазепа». Специфіка зображення образу гетьмана у творі.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Поема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побудована</a:t>
            </a:r>
            <a:r>
              <a:rPr lang="ru-RU" sz="2400" b="1" dirty="0" smtClean="0">
                <a:solidFill>
                  <a:srgbClr val="002060"/>
                </a:solidFill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</a:rPr>
              <a:t>формі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розповіді</a:t>
            </a:r>
            <a:r>
              <a:rPr lang="ru-RU" sz="2400" b="1" dirty="0" smtClean="0">
                <a:solidFill>
                  <a:srgbClr val="002060"/>
                </a:solidFill>
              </a:rPr>
              <a:t> головного героя </a:t>
            </a:r>
            <a:r>
              <a:rPr lang="ru-RU" sz="2400" b="1" dirty="0" err="1" smtClean="0">
                <a:solidFill>
                  <a:srgbClr val="002060"/>
                </a:solidFill>
              </a:rPr>
              <a:t>твору</a:t>
            </a:r>
            <a:r>
              <a:rPr lang="ru-RU" sz="2400" b="1" dirty="0" smtClean="0">
                <a:solidFill>
                  <a:srgbClr val="002060"/>
                </a:solidFill>
              </a:rPr>
              <a:t>, старого </a:t>
            </a:r>
            <a:r>
              <a:rPr lang="ru-RU" sz="2400" b="1" dirty="0" err="1" smtClean="0">
                <a:solidFill>
                  <a:srgbClr val="002060"/>
                </a:solidFill>
              </a:rPr>
              <a:t>гетьмана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Мазепи</a:t>
            </a:r>
            <a:r>
              <a:rPr lang="ru-RU" sz="2400" b="1" dirty="0" smtClean="0">
                <a:solidFill>
                  <a:srgbClr val="002060"/>
                </a:solidFill>
              </a:rPr>
              <a:t>, про </a:t>
            </a:r>
            <a:r>
              <a:rPr lang="ru-RU" sz="2400" b="1" dirty="0" err="1" smtClean="0">
                <a:solidFill>
                  <a:srgbClr val="002060"/>
                </a:solidFill>
              </a:rPr>
              <a:t>любовну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пригоду</a:t>
            </a:r>
            <a:r>
              <a:rPr lang="ru-RU" sz="2400" b="1" dirty="0" smtClean="0">
                <a:solidFill>
                  <a:srgbClr val="002060"/>
                </a:solidFill>
              </a:rPr>
              <a:t>, яка колись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трапилася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ним. Поема </a:t>
            </a:r>
            <a:r>
              <a:rPr lang="ru-RU" sz="2400" b="1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20-ти </a:t>
            </a:r>
            <a:r>
              <a:rPr lang="ru-RU" sz="2400" b="1" dirty="0" err="1" smtClean="0">
                <a:solidFill>
                  <a:srgbClr val="002060"/>
                </a:solidFill>
              </a:rPr>
              <a:t>невеличких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розділів</a:t>
            </a:r>
            <a:r>
              <a:rPr lang="ru-RU" sz="2400" b="1" dirty="0" smtClean="0">
                <a:solidFill>
                  <a:srgbClr val="002060"/>
                </a:solidFill>
              </a:rPr>
              <a:t>; час </a:t>
            </a:r>
            <a:r>
              <a:rPr lang="ru-RU" sz="2400" b="1" dirty="0" err="1" smtClean="0">
                <a:solidFill>
                  <a:srgbClr val="002060"/>
                </a:solidFill>
              </a:rPr>
              <a:t>дії</a:t>
            </a:r>
            <a:r>
              <a:rPr lang="ru-RU" sz="2400" b="1" dirty="0" smtClean="0">
                <a:solidFill>
                  <a:srgbClr val="002060"/>
                </a:solidFill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</a:rPr>
              <a:t>важкі</a:t>
            </a:r>
            <a:r>
              <a:rPr lang="ru-RU" sz="2400" b="1" dirty="0" smtClean="0">
                <a:solidFill>
                  <a:srgbClr val="002060"/>
                </a:solidFill>
              </a:rPr>
              <a:t> для Карла </a:t>
            </a:r>
            <a:r>
              <a:rPr lang="en-US" sz="2400" b="1" dirty="0" smtClean="0">
                <a:solidFill>
                  <a:srgbClr val="002060"/>
                </a:solidFill>
              </a:rPr>
              <a:t>XII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Мазепи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після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поразки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</a:t>
            </a:r>
            <a:r>
              <a:rPr lang="ru-RU" sz="2400" b="1" dirty="0" smtClean="0">
                <a:solidFill>
                  <a:srgbClr val="002060"/>
                </a:solidFill>
              </a:rPr>
              <a:t> Полтавою.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Композиція твору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77867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</a:rPr>
              <a:t>Розділи</a:t>
            </a:r>
            <a:r>
              <a:rPr lang="ru-RU" sz="2400" b="1" i="1" dirty="0" smtClean="0">
                <a:solidFill>
                  <a:srgbClr val="C00000"/>
                </a:solidFill>
              </a:rPr>
              <a:t> 1—4. </a:t>
            </a:r>
            <a:r>
              <a:rPr lang="ru-RU" sz="2400" b="1" dirty="0" smtClean="0">
                <a:solidFill>
                  <a:srgbClr val="002060"/>
                </a:solidFill>
              </a:rPr>
              <a:t>Поема </a:t>
            </a:r>
            <a:r>
              <a:rPr lang="ru-RU" sz="2400" b="1" dirty="0" err="1" smtClean="0">
                <a:solidFill>
                  <a:srgbClr val="002060"/>
                </a:solidFill>
              </a:rPr>
              <a:t>починається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згадкою</a:t>
            </a:r>
            <a:r>
              <a:rPr lang="ru-RU" sz="2400" b="1" dirty="0" smtClean="0">
                <a:solidFill>
                  <a:srgbClr val="002060"/>
                </a:solidFill>
              </a:rPr>
              <a:t> про </a:t>
            </a:r>
            <a:r>
              <a:rPr lang="ru-RU" sz="2400" b="1" dirty="0" err="1" smtClean="0">
                <a:solidFill>
                  <a:srgbClr val="002060"/>
                </a:solidFill>
              </a:rPr>
              <a:t>нищівну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поразку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якої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зазнали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шведи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</a:t>
            </a:r>
            <a:r>
              <a:rPr lang="ru-RU" sz="2400" b="1" dirty="0" smtClean="0">
                <a:solidFill>
                  <a:srgbClr val="002060"/>
                </a:solidFill>
              </a:rPr>
              <a:t> час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Полтавської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битви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err="1" smtClean="0">
                <a:solidFill>
                  <a:srgbClr val="0000FF"/>
                </a:solidFill>
              </a:rPr>
              <a:t>Полтавський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бій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відгомонів</a:t>
            </a:r>
            <a:r>
              <a:rPr lang="ru-RU" sz="2000" b="1" dirty="0" smtClean="0">
                <a:solidFill>
                  <a:srgbClr val="0000FF"/>
                </a:solidFill>
              </a:rPr>
              <a:t>,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Не </a:t>
            </a:r>
            <a:r>
              <a:rPr lang="ru-RU" sz="2000" b="1" dirty="0" err="1" smtClean="0">
                <a:solidFill>
                  <a:srgbClr val="0000FF"/>
                </a:solidFill>
              </a:rPr>
              <a:t>пощастило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королеві</a:t>
            </a:r>
            <a:r>
              <a:rPr lang="ru-RU" sz="2000" b="1" dirty="0" smtClean="0">
                <a:solidFill>
                  <a:srgbClr val="0000FF"/>
                </a:solidFill>
              </a:rPr>
              <a:t>,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Серед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скривавлених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шляхів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Лягли</a:t>
            </a:r>
            <a:r>
              <a:rPr lang="ru-RU" sz="2000" b="1" dirty="0" smtClean="0">
                <a:solidFill>
                  <a:srgbClr val="0000FF"/>
                </a:solidFill>
              </a:rPr>
              <a:t> полки </a:t>
            </a:r>
            <a:r>
              <a:rPr lang="ru-RU" sz="2000" b="1" dirty="0" err="1" smtClean="0">
                <a:solidFill>
                  <a:srgbClr val="0000FF"/>
                </a:solidFill>
              </a:rPr>
              <a:t>його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сталеві</a:t>
            </a:r>
            <a:r>
              <a:rPr lang="ru-RU" sz="2000" b="1" dirty="0" smtClean="0">
                <a:solidFill>
                  <a:srgbClr val="0000FF"/>
                </a:solidFill>
              </a:rPr>
              <a:t>.</a:t>
            </a:r>
          </a:p>
          <a:p>
            <a:pPr algn="r"/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b="1" i="1" dirty="0" smtClean="0">
                <a:solidFill>
                  <a:srgbClr val="0000FF"/>
                </a:solidFill>
              </a:rPr>
              <a:t>( Переклад О. </a:t>
            </a:r>
            <a:r>
              <a:rPr lang="ru-RU" b="1" i="1" dirty="0" err="1" smtClean="0">
                <a:solidFill>
                  <a:srgbClr val="0000FF"/>
                </a:solidFill>
              </a:rPr>
              <a:t>Веретенченка</a:t>
            </a:r>
            <a:r>
              <a:rPr lang="ru-RU" b="1" i="1" dirty="0" smtClean="0">
                <a:solidFill>
                  <a:srgbClr val="0000FF"/>
                </a:solidFill>
              </a:rPr>
              <a:t>)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8" name="Содержимое 5" descr="711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57166"/>
            <a:ext cx="241935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Содержимое 7" descr="95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29132"/>
            <a:ext cx="3500462" cy="21661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11200" b="1" i="1" dirty="0" err="1" smtClean="0">
                <a:solidFill>
                  <a:srgbClr val="C00000"/>
                </a:solidFill>
              </a:rPr>
              <a:t>Розділи</a:t>
            </a:r>
            <a:r>
              <a:rPr lang="ru-RU" sz="11200" b="1" i="1" dirty="0" smtClean="0">
                <a:solidFill>
                  <a:srgbClr val="C00000"/>
                </a:solidFill>
              </a:rPr>
              <a:t> 4—8. </a:t>
            </a:r>
            <a:r>
              <a:rPr lang="uk-UA" sz="11200" b="1" dirty="0" smtClean="0">
                <a:solidFill>
                  <a:srgbClr val="002060"/>
                </a:solidFill>
              </a:rPr>
              <a:t>Задовольняючи цікавість короля, Мазепа розповідає, що в юні роки, під час своєї служби пажем при польському королі, він був справжнім красенем. І хоча багато жінок не оминали його своєю увагою, до душі самого Мазепи припала одна — красуня на ім'я Тереза:</a:t>
            </a:r>
            <a:r>
              <a:rPr lang="uk-UA" sz="8600" b="1" dirty="0" smtClean="0">
                <a:solidFill>
                  <a:srgbClr val="002060"/>
                </a:solidFill>
              </a:rPr>
              <a:t/>
            </a:r>
            <a:br>
              <a:rPr lang="uk-UA" sz="8600" b="1" dirty="0" smtClean="0">
                <a:solidFill>
                  <a:srgbClr val="002060"/>
                </a:solidFill>
              </a:rPr>
            </a:br>
            <a:endParaRPr lang="ru-RU" sz="3600" b="1" dirty="0" smtClean="0"/>
          </a:p>
          <a:p>
            <a:pPr>
              <a:buNone/>
            </a:pPr>
            <a:r>
              <a:rPr lang="ru-RU" sz="5500" b="1" dirty="0" smtClean="0">
                <a:solidFill>
                  <a:srgbClr val="0000FF"/>
                </a:solidFill>
              </a:rPr>
              <a:t>         </a:t>
            </a:r>
            <a:r>
              <a:rPr lang="ru-RU" sz="7200" b="1" dirty="0" err="1" smtClean="0">
                <a:solidFill>
                  <a:srgbClr val="0000FF"/>
                </a:solidFill>
              </a:rPr>
              <a:t>Терези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азіатські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очі</a:t>
            </a:r>
            <a:r>
              <a:rPr lang="ru-RU" sz="7200" b="1" dirty="0" smtClean="0">
                <a:solidFill>
                  <a:srgbClr val="0000FF"/>
                </a:solidFill>
              </a:rPr>
              <a:t/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Були </a:t>
            </a:r>
            <a:r>
              <a:rPr lang="ru-RU" sz="7200" b="1" dirty="0" err="1" smtClean="0">
                <a:solidFill>
                  <a:srgbClr val="0000FF"/>
                </a:solidFill>
              </a:rPr>
              <a:t>чорніш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цієї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ночі</a:t>
            </a:r>
            <a:r>
              <a:rPr lang="ru-RU" sz="7200" b="1" dirty="0" smtClean="0">
                <a:solidFill>
                  <a:srgbClr val="0000FF"/>
                </a:solidFill>
              </a:rPr>
              <a:t>,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Але у </a:t>
            </a:r>
            <a:r>
              <a:rPr lang="ru-RU" sz="7200" b="1" dirty="0" err="1" smtClean="0">
                <a:solidFill>
                  <a:srgbClr val="0000FF"/>
                </a:solidFill>
              </a:rPr>
              <a:t>їхній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глибині</a:t>
            </a:r>
            <a:r>
              <a:rPr lang="ru-RU" sz="7200" b="1" dirty="0" smtClean="0">
                <a:solidFill>
                  <a:srgbClr val="0000FF"/>
                </a:solidFill>
              </a:rPr>
              <a:t/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err="1" smtClean="0">
                <a:solidFill>
                  <a:srgbClr val="0000FF"/>
                </a:solidFill>
              </a:rPr>
              <a:t>Яскріли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світла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неземні</a:t>
            </a:r>
            <a:r>
              <a:rPr lang="ru-RU" sz="7200" b="1" dirty="0" smtClean="0">
                <a:solidFill>
                  <a:srgbClr val="0000FF"/>
                </a:solidFill>
              </a:rPr>
              <a:t>.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Як </a:t>
            </a:r>
            <a:r>
              <a:rPr lang="ru-RU" sz="7200" b="1" dirty="0" err="1" smtClean="0">
                <a:solidFill>
                  <a:srgbClr val="0000FF"/>
                </a:solidFill>
              </a:rPr>
              <a:t>сяйво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східньої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зорі</a:t>
            </a:r>
            <a:r>
              <a:rPr lang="ru-RU" sz="7200" b="1" dirty="0" smtClean="0">
                <a:solidFill>
                  <a:srgbClr val="0000FF"/>
                </a:solidFill>
              </a:rPr>
              <a:t>.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Як </a:t>
            </a:r>
            <a:r>
              <a:rPr lang="ru-RU" sz="7200" b="1" dirty="0" err="1" smtClean="0">
                <a:solidFill>
                  <a:srgbClr val="0000FF"/>
                </a:solidFill>
              </a:rPr>
              <a:t>проблиск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місяця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вгорі</a:t>
            </a:r>
            <a:r>
              <a:rPr lang="ru-RU" sz="7200" b="1" dirty="0" smtClean="0">
                <a:solidFill>
                  <a:srgbClr val="0000FF"/>
                </a:solidFill>
              </a:rPr>
              <a:t>,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Як перша </a:t>
            </a:r>
            <a:r>
              <a:rPr lang="ru-RU" sz="7200" b="1" dirty="0" err="1" smtClean="0">
                <a:solidFill>
                  <a:srgbClr val="0000FF"/>
                </a:solidFill>
              </a:rPr>
              <a:t>райдуга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весни</a:t>
            </a:r>
            <a:r>
              <a:rPr lang="ru-RU" sz="7200" b="1" dirty="0" smtClean="0">
                <a:solidFill>
                  <a:srgbClr val="0000FF"/>
                </a:solidFill>
              </a:rPr>
              <a:t>: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err="1" smtClean="0">
                <a:solidFill>
                  <a:srgbClr val="0000FF"/>
                </a:solidFill>
              </a:rPr>
              <a:t>Широкі</a:t>
            </a:r>
            <a:r>
              <a:rPr lang="ru-RU" sz="7200" b="1" dirty="0" smtClean="0">
                <a:solidFill>
                  <a:srgbClr val="0000FF"/>
                </a:solidFill>
              </a:rPr>
              <a:t>, </a:t>
            </a:r>
            <a:r>
              <a:rPr lang="ru-RU" sz="7200" b="1" dirty="0" err="1" smtClean="0">
                <a:solidFill>
                  <a:srgbClr val="0000FF"/>
                </a:solidFill>
              </a:rPr>
              <a:t>темні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і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незмінні</a:t>
            </a:r>
            <a:r>
              <a:rPr lang="ru-RU" sz="7200" b="1" dirty="0" smtClean="0">
                <a:solidFill>
                  <a:srgbClr val="0000FF"/>
                </a:solidFill>
              </a:rPr>
              <a:t> —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err="1" smtClean="0">
                <a:solidFill>
                  <a:srgbClr val="0000FF"/>
                </a:solidFill>
              </a:rPr>
              <a:t>Бвди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вологими</a:t>
            </a:r>
            <a:r>
              <a:rPr lang="ru-RU" sz="7200" b="1" dirty="0" smtClean="0">
                <a:solidFill>
                  <a:srgbClr val="0000FF"/>
                </a:solidFill>
              </a:rPr>
              <a:t> вони,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err="1" smtClean="0">
                <a:solidFill>
                  <a:srgbClr val="0000FF"/>
                </a:solidFill>
              </a:rPr>
              <a:t>Мов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танули</a:t>
            </a:r>
            <a:r>
              <a:rPr lang="ru-RU" sz="7200" b="1" dirty="0" smtClean="0">
                <a:solidFill>
                  <a:srgbClr val="0000FF"/>
                </a:solidFill>
              </a:rPr>
              <a:t> в </a:t>
            </a:r>
            <a:r>
              <a:rPr lang="ru-RU" sz="7200" b="1" dirty="0" err="1" smtClean="0">
                <a:solidFill>
                  <a:srgbClr val="0000FF"/>
                </a:solidFill>
              </a:rPr>
              <a:t>своїм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промінні</a:t>
            </a:r>
            <a:r>
              <a:rPr lang="ru-RU" sz="7200" b="1" dirty="0" smtClean="0">
                <a:solidFill>
                  <a:srgbClr val="0000FF"/>
                </a:solidFill>
              </a:rPr>
              <a:t>. 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Я так любив </a:t>
            </a:r>
            <a:r>
              <a:rPr lang="ru-RU" sz="7200" b="1" dirty="0" err="1" smtClean="0">
                <a:solidFill>
                  <a:srgbClr val="0000FF"/>
                </a:solidFill>
              </a:rPr>
              <a:t>її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тоді</a:t>
            </a:r>
            <a:r>
              <a:rPr lang="ru-RU" sz="7200" b="1" dirty="0" smtClean="0">
                <a:solidFill>
                  <a:srgbClr val="0000FF"/>
                </a:solidFill>
              </a:rPr>
              <a:t>,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Я так люблю </a:t>
            </a:r>
            <a:r>
              <a:rPr lang="ru-RU" sz="7200" b="1" dirty="0" err="1" smtClean="0">
                <a:solidFill>
                  <a:srgbClr val="0000FF"/>
                </a:solidFill>
              </a:rPr>
              <a:t>її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й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тепер</a:t>
            </a:r>
            <a:r>
              <a:rPr lang="ru-RU" sz="7200" b="1" dirty="0" smtClean="0">
                <a:solidFill>
                  <a:srgbClr val="0000FF"/>
                </a:solidFill>
              </a:rPr>
              <a:t> —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В </a:t>
            </a:r>
            <a:r>
              <a:rPr lang="ru-RU" sz="7200" b="1" dirty="0" err="1" smtClean="0">
                <a:solidFill>
                  <a:srgbClr val="0000FF"/>
                </a:solidFill>
              </a:rPr>
              <a:t>нещасті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й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радості</a:t>
            </a:r>
            <a:r>
              <a:rPr lang="ru-RU" sz="7200" b="1" dirty="0" smtClean="0">
                <a:solidFill>
                  <a:srgbClr val="0000FF"/>
                </a:solidFill>
              </a:rPr>
              <a:t>, </a:t>
            </a:r>
            <a:r>
              <a:rPr lang="ru-RU" sz="7200" b="1" dirty="0" err="1" smtClean="0">
                <a:solidFill>
                  <a:srgbClr val="0000FF"/>
                </a:solidFill>
              </a:rPr>
              <a:t>в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біді</a:t>
            </a:r>
            <a:r>
              <a:rPr lang="ru-RU" sz="7200" b="1" dirty="0" smtClean="0">
                <a:solidFill>
                  <a:srgbClr val="0000FF"/>
                </a:solidFill>
              </a:rPr>
              <a:t/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err="1" smtClean="0">
                <a:solidFill>
                  <a:srgbClr val="0000FF"/>
                </a:solidFill>
              </a:rPr>
              <a:t>Вогонь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безсмертний</a:t>
            </a:r>
            <a:r>
              <a:rPr lang="ru-RU" sz="7200" b="1" dirty="0" smtClean="0">
                <a:solidFill>
                  <a:srgbClr val="0000FF"/>
                </a:solidFill>
              </a:rPr>
              <a:t> не помер!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І в </a:t>
            </a:r>
            <a:r>
              <a:rPr lang="ru-RU" sz="7200" b="1" dirty="0" err="1" smtClean="0">
                <a:solidFill>
                  <a:srgbClr val="0000FF"/>
                </a:solidFill>
              </a:rPr>
              <a:t>гніві</a:t>
            </a:r>
            <a:r>
              <a:rPr lang="ru-RU" sz="7200" b="1" dirty="0" smtClean="0">
                <a:solidFill>
                  <a:srgbClr val="0000FF"/>
                </a:solidFill>
              </a:rPr>
              <a:t> ми усе </a:t>
            </a:r>
            <a:r>
              <a:rPr lang="ru-RU" sz="7200" b="1" dirty="0" err="1" smtClean="0">
                <a:solidFill>
                  <a:srgbClr val="0000FF"/>
                </a:solidFill>
              </a:rPr>
              <a:t>життя</a:t>
            </a:r>
            <a:r>
              <a:rPr lang="ru-RU" sz="7200" b="1" dirty="0" smtClean="0">
                <a:solidFill>
                  <a:srgbClr val="0000FF"/>
                </a:solidFill>
              </a:rPr>
              <a:t/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err="1" smtClean="0">
                <a:solidFill>
                  <a:srgbClr val="0000FF"/>
                </a:solidFill>
              </a:rPr>
              <a:t>Кохаємо</a:t>
            </a:r>
            <a:r>
              <a:rPr lang="ru-RU" sz="7200" b="1" dirty="0" smtClean="0">
                <a:solidFill>
                  <a:srgbClr val="0000FF"/>
                </a:solidFill>
              </a:rPr>
              <a:t> до </a:t>
            </a:r>
            <a:r>
              <a:rPr lang="ru-RU" sz="7200" b="1" dirty="0" err="1" smtClean="0">
                <a:solidFill>
                  <a:srgbClr val="0000FF"/>
                </a:solidFill>
              </a:rPr>
              <a:t>забуття</a:t>
            </a:r>
            <a:r>
              <a:rPr lang="ru-RU" sz="7200" b="1" dirty="0" smtClean="0">
                <a:solidFill>
                  <a:srgbClr val="0000FF"/>
                </a:solidFill>
              </a:rPr>
              <a:t>,</a:t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І </a:t>
            </a:r>
            <a:r>
              <a:rPr lang="ru-RU" sz="7200" b="1" dirty="0" err="1" smtClean="0">
                <a:solidFill>
                  <a:srgbClr val="0000FF"/>
                </a:solidFill>
              </a:rPr>
              <a:t>тінь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минулого</a:t>
            </a:r>
            <a:r>
              <a:rPr lang="ru-RU" sz="7200" b="1" dirty="0" smtClean="0">
                <a:solidFill>
                  <a:srgbClr val="0000FF"/>
                </a:solidFill>
              </a:rPr>
              <a:t> </a:t>
            </a:r>
            <a:r>
              <a:rPr lang="ru-RU" sz="7200" b="1" dirty="0" err="1" smtClean="0">
                <a:solidFill>
                  <a:srgbClr val="0000FF"/>
                </a:solidFill>
              </a:rPr>
              <a:t>бліда</a:t>
            </a:r>
            <a:r>
              <a:rPr lang="ru-RU" sz="7200" b="1" dirty="0" smtClean="0">
                <a:solidFill>
                  <a:srgbClr val="0000FF"/>
                </a:solidFill>
              </a:rPr>
              <a:t/>
            </a:r>
            <a:br>
              <a:rPr lang="ru-RU" sz="7200" b="1" dirty="0" smtClean="0">
                <a:solidFill>
                  <a:srgbClr val="0000FF"/>
                </a:solidFill>
              </a:rPr>
            </a:br>
            <a:r>
              <a:rPr lang="ru-RU" sz="7200" b="1" dirty="0" smtClean="0">
                <a:solidFill>
                  <a:srgbClr val="0000FF"/>
                </a:solidFill>
              </a:rPr>
              <a:t>До </a:t>
            </a:r>
            <a:r>
              <a:rPr lang="ru-RU" sz="7200" b="1" dirty="0" err="1" smtClean="0">
                <a:solidFill>
                  <a:srgbClr val="0000FF"/>
                </a:solidFill>
              </a:rPr>
              <a:t>смерті</a:t>
            </a:r>
            <a:r>
              <a:rPr lang="ru-RU" sz="7200" b="1" dirty="0" smtClean="0">
                <a:solidFill>
                  <a:srgbClr val="0000FF"/>
                </a:solidFill>
              </a:rPr>
              <a:t> нас не </a:t>
            </a:r>
            <a:r>
              <a:rPr lang="ru-RU" sz="7200" b="1" dirty="0" err="1" smtClean="0">
                <a:solidFill>
                  <a:srgbClr val="0000FF"/>
                </a:solidFill>
              </a:rPr>
              <a:t>покида</a:t>
            </a:r>
            <a:r>
              <a:rPr lang="ru-RU" sz="7200" b="1" dirty="0" smtClean="0">
                <a:solidFill>
                  <a:srgbClr val="0000FF"/>
                </a:solidFill>
              </a:rPr>
              <a:t>...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9" descr="113465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3214686"/>
            <a:ext cx="2664330" cy="3311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3000" b="1" i="1" dirty="0" smtClean="0">
                <a:solidFill>
                  <a:srgbClr val="C00000"/>
                </a:solidFill>
              </a:rPr>
              <a:t>Розділи 9—20.</a:t>
            </a:r>
            <a:r>
              <a:rPr lang="uk-UA" sz="3000" b="1" i="1" dirty="0" smtClean="0">
                <a:solidFill>
                  <a:srgbClr val="002060"/>
                </a:solidFill>
              </a:rPr>
              <a:t> </a:t>
            </a:r>
            <a:r>
              <a:rPr lang="uk-UA" sz="3000" b="1" dirty="0" smtClean="0">
                <a:solidFill>
                  <a:srgbClr val="002060"/>
                </a:solidFill>
              </a:rPr>
              <a:t>Розлючений граф вигадав для Мазепи страшну кару: прив'язаний до спини коня, він був приречений на мученицьку загибель, що мала розтягнутися на кілька днів. Коня випускають на волю, і він стрімко мчить уперед, спричиняючи героєві неймовірні муки:</a:t>
            </a:r>
          </a:p>
          <a:p>
            <a:pPr algn="ctr">
              <a:buNone/>
            </a:pPr>
            <a:r>
              <a:rPr lang="uk-UA" sz="3000" b="1" dirty="0" smtClean="0">
                <a:solidFill>
                  <a:srgbClr val="002060"/>
                </a:solidFill>
              </a:rPr>
              <a:t> </a:t>
            </a:r>
            <a:r>
              <a:rPr lang="uk-UA" sz="3000" b="1" i="1" dirty="0" smtClean="0">
                <a:solidFill>
                  <a:srgbClr val="0000FF"/>
                </a:solidFill>
              </a:rPr>
              <a:t>Я іноді хотів, щоб він 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Сповільнив трохи свій розгін, 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Ба ні — від зв'язаного тіла 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В нім наростала гнівна сила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 І ще прискорювала біг, 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І кожний рух, який я міг 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Зробити, щоб мій біль </a:t>
            </a:r>
            <a:r>
              <a:rPr lang="uk-UA" sz="3000" b="1" i="1" dirty="0" err="1" smtClean="0">
                <a:solidFill>
                  <a:srgbClr val="0000FF"/>
                </a:solidFill>
              </a:rPr>
              <a:t>пом'як</a:t>
            </a:r>
            <a:r>
              <a:rPr lang="uk-UA" sz="3000" b="1" i="1" dirty="0" smtClean="0">
                <a:solidFill>
                  <a:srgbClr val="0000FF"/>
                </a:solidFill>
              </a:rPr>
              <a:t>. </a:t>
            </a:r>
          </a:p>
          <a:p>
            <a:pPr algn="ctr">
              <a:buNone/>
            </a:pPr>
            <a:r>
              <a:rPr lang="uk-UA" sz="3000" b="1" i="1" dirty="0" smtClean="0">
                <a:solidFill>
                  <a:srgbClr val="0000FF"/>
                </a:solidFill>
              </a:rPr>
              <a:t>Будив у ньому переляк. [...]</a:t>
            </a:r>
            <a:endParaRPr lang="uk-UA" sz="3000" b="1" dirty="0" smtClean="0">
              <a:solidFill>
                <a:srgbClr val="0000FF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uk-UA" sz="2800" b="1" i="1" dirty="0" smtClean="0">
                <a:solidFill>
                  <a:srgbClr val="C00000"/>
                </a:solidFill>
              </a:rPr>
              <a:t>Розділ 20.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Захоплений і розчулений розповіддю свого бойового соратника, король непомітно заснув. Тоді й сам Мазепа ліг на спочинок з надією на те, що завтра їх загін досягне турецького берега і тим врятується від загибелі.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uk-UA" sz="3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uk-UA" sz="3000" b="1" dirty="0" smtClean="0">
                <a:solidFill>
                  <a:srgbClr val="002060"/>
                </a:solidFill>
              </a:rPr>
              <a:t> </a:t>
            </a:r>
            <a:endParaRPr lang="uk-UA" sz="3000" b="1" dirty="0" smtClean="0">
              <a:solidFill>
                <a:srgbClr val="0000FF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&quot;мазепа и карл 12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10439"/>
            <a:ext cx="5357850" cy="397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714356"/>
            <a:ext cx="4186238" cy="55007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/>
              <a:t>	</a:t>
            </a:r>
            <a:r>
              <a:rPr lang="ru-RU" sz="3000" b="1" i="1" dirty="0" smtClean="0">
                <a:solidFill>
                  <a:srgbClr val="FF0000"/>
                </a:solidFill>
              </a:rPr>
              <a:t>Тереза</a:t>
            </a:r>
            <a:r>
              <a:rPr lang="ru-RU" sz="3000" dirty="0" smtClean="0"/>
              <a:t> </a:t>
            </a:r>
            <a:r>
              <a:rPr lang="uk-UA" sz="3000" b="1" dirty="0" smtClean="0">
                <a:solidFill>
                  <a:srgbClr val="002060"/>
                </a:solidFill>
              </a:rPr>
              <a:t>— з чорними очима («Мов ніжний блиск молодика, глибокі й вогкі, як ріка…, в них </a:t>
            </a:r>
            <a:br>
              <a:rPr lang="uk-UA" sz="3000" b="1" dirty="0" smtClean="0">
                <a:solidFill>
                  <a:srgbClr val="002060"/>
                </a:solidFill>
              </a:rPr>
            </a:br>
            <a:r>
              <a:rPr lang="uk-UA" sz="3000" b="1" dirty="0" smtClean="0">
                <a:solidFill>
                  <a:srgbClr val="002060"/>
                </a:solidFill>
              </a:rPr>
              <a:t>море туги і вогню — мов очі мучениці-жертви…», «Погідне і ясне чоло мов літнє озеро було», «А щічки й рот… та шкода й мови!..»</a:t>
            </a:r>
            <a:endParaRPr lang="uk-UA" sz="3000" b="1" dirty="0">
              <a:solidFill>
                <a:srgbClr val="00206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71480"/>
            <a:ext cx="3429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Мазепа</a:t>
            </a:r>
            <a:r>
              <a:rPr lang="ru-RU" sz="3000" b="1" dirty="0" smtClean="0">
                <a:solidFill>
                  <a:srgbClr val="002060"/>
                </a:solidFill>
              </a:rPr>
              <a:t> — веселий, </a:t>
            </a:r>
            <a:r>
              <a:rPr lang="ru-RU" sz="3000" b="1" dirty="0" err="1" smtClean="0">
                <a:solidFill>
                  <a:srgbClr val="002060"/>
                </a:solidFill>
              </a:rPr>
              <a:t>стрункий</a:t>
            </a:r>
            <a:r>
              <a:rPr lang="ru-RU" sz="3000" b="1" dirty="0" smtClean="0">
                <a:solidFill>
                  <a:srgbClr val="002060"/>
                </a:solidFill>
              </a:rPr>
              <a:t>, </a:t>
            </a:r>
            <a:r>
              <a:rPr lang="ru-RU" sz="3000" b="1" dirty="0" err="1" smtClean="0">
                <a:solidFill>
                  <a:srgbClr val="002060"/>
                </a:solidFill>
              </a:rPr>
              <a:t>красунь-юнак</a:t>
            </a:r>
            <a:r>
              <a:rPr lang="ru-RU" sz="3000" b="1" dirty="0" smtClean="0">
                <a:solidFill>
                  <a:srgbClr val="002060"/>
                </a:solidFill>
              </a:rPr>
              <a:t>, паж </a:t>
            </a:r>
            <a:r>
              <a:rPr lang="ru-RU" sz="3000" b="1" dirty="0" err="1" smtClean="0">
                <a:solidFill>
                  <a:srgbClr val="002060"/>
                </a:solidFill>
              </a:rPr>
              <a:t>польського</a:t>
            </a:r>
            <a:r>
              <a:rPr lang="ru-RU" sz="3000" b="1" dirty="0" smtClean="0">
                <a:solidFill>
                  <a:srgbClr val="002060"/>
                </a:solidFill>
              </a:rPr>
              <a:t> короля Яна-Казимира.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16" descr="Ivan_Mazepa,_realistic_portrait_according_to_latest_rese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71810"/>
            <a:ext cx="3000396" cy="33712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714356"/>
            <a:ext cx="5214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 Мазепи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це символ: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нескореної  сили;</a:t>
            </a:r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неспокійної  душі;</a:t>
            </a:r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вільної  людини;</a:t>
            </a:r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постійної  небезпеки;</a:t>
            </a:r>
            <a:endParaRPr lang="ru-RU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свободи, нації.</a:t>
            </a:r>
            <a:endParaRPr lang="ru-RU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16" descr="Ivan_Mazepa,_realistic_portrait_according_to_latest_resear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3286148" cy="48577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657251788_3eb35815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357158" y="285728"/>
            <a:ext cx="3168328" cy="3114684"/>
          </a:xfrm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357166"/>
            <a:ext cx="52864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Відомості</a:t>
            </a:r>
            <a:r>
              <a:rPr lang="ru-RU" sz="2800" b="1" dirty="0" smtClean="0">
                <a:solidFill>
                  <a:srgbClr val="002060"/>
                </a:solidFill>
              </a:rPr>
              <a:t> про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гетьмана</a:t>
            </a:r>
            <a:r>
              <a:rPr lang="ru-RU" sz="2800" b="1" dirty="0" smtClean="0">
                <a:solidFill>
                  <a:srgbClr val="002060"/>
                </a:solidFill>
              </a:rPr>
              <a:t> Байрон </a:t>
            </a:r>
            <a:r>
              <a:rPr lang="ru-RU" sz="2800" b="1" dirty="0" err="1" smtClean="0">
                <a:solidFill>
                  <a:srgbClr val="002060"/>
                </a:solidFill>
              </a:rPr>
              <a:t>узяв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праці</a:t>
            </a:r>
            <a:r>
              <a:rPr lang="ru-RU" sz="2800" b="1" dirty="0" smtClean="0">
                <a:solidFill>
                  <a:srgbClr val="002060"/>
                </a:solidFill>
              </a:rPr>
              <a:t> Вольтера «</a:t>
            </a:r>
            <a:r>
              <a:rPr lang="ru-RU" sz="2800" b="1" dirty="0" err="1" smtClean="0">
                <a:solidFill>
                  <a:srgbClr val="002060"/>
                </a:solidFill>
              </a:rPr>
              <a:t>Історія</a:t>
            </a:r>
            <a:r>
              <a:rPr lang="ru-RU" sz="2800" b="1" dirty="0" smtClean="0">
                <a:solidFill>
                  <a:srgbClr val="002060"/>
                </a:solidFill>
              </a:rPr>
              <a:t> Карла </a:t>
            </a:r>
            <a:r>
              <a:rPr lang="en-US" sz="2800" b="1" dirty="0" smtClean="0">
                <a:solidFill>
                  <a:srgbClr val="002060"/>
                </a:solidFill>
              </a:rPr>
              <a:t>XII» (1731), </a:t>
            </a:r>
            <a:r>
              <a:rPr lang="ru-RU" sz="2800" b="1" dirty="0" smtClean="0">
                <a:solidFill>
                  <a:srgbClr val="002060"/>
                </a:solidFill>
              </a:rPr>
              <a:t>яка </a:t>
            </a:r>
            <a:r>
              <a:rPr lang="ru-RU" sz="2800" b="1" dirty="0" err="1" smtClean="0">
                <a:solidFill>
                  <a:srgbClr val="002060"/>
                </a:solidFill>
              </a:rPr>
              <a:t>була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sz="2800" b="1" dirty="0" smtClean="0">
                <a:solidFill>
                  <a:srgbClr val="002060"/>
                </a:solidFill>
              </a:rPr>
              <a:t> популярною в </a:t>
            </a:r>
            <a:r>
              <a:rPr lang="ru-RU" sz="2800" b="1" dirty="0" err="1" smtClean="0">
                <a:solidFill>
                  <a:srgbClr val="002060"/>
                </a:solidFill>
              </a:rPr>
              <a:t>Європі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en-US" sz="2800" b="1" dirty="0" smtClean="0">
                <a:solidFill>
                  <a:srgbClr val="002060"/>
                </a:solidFill>
              </a:rPr>
              <a:t>XVIII </a:t>
            </a:r>
            <a:r>
              <a:rPr lang="ru-RU" sz="2800" b="1" dirty="0" smtClean="0">
                <a:solidFill>
                  <a:srgbClr val="002060"/>
                </a:solidFill>
              </a:rPr>
              <a:t>ст.,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перекладена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багатьма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мовами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витримала</a:t>
            </a:r>
            <a:r>
              <a:rPr lang="ru-RU" sz="2800" b="1" dirty="0" smtClean="0">
                <a:solidFill>
                  <a:srgbClr val="002060"/>
                </a:solidFill>
              </a:rPr>
              <a:t> 114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перевидань</a:t>
            </a:r>
            <a:r>
              <a:rPr lang="ru-RU" sz="2800" b="1" dirty="0" smtClean="0">
                <a:solidFill>
                  <a:srgbClr val="002060"/>
                </a:solidFill>
              </a:rPr>
              <a:t>. У </a:t>
            </a:r>
            <a:r>
              <a:rPr lang="ru-RU" sz="2800" b="1" dirty="0" err="1" smtClean="0">
                <a:solidFill>
                  <a:srgbClr val="002060"/>
                </a:solidFill>
              </a:rPr>
              <a:t>п'ятому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розділі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праці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звертаючись</a:t>
            </a:r>
            <a:r>
              <a:rPr lang="ru-RU" sz="2800" b="1" dirty="0" smtClean="0">
                <a:solidFill>
                  <a:srgbClr val="002060"/>
                </a:solidFill>
              </a:rPr>
              <a:t> до </a:t>
            </a:r>
            <a:r>
              <a:rPr lang="ru-RU" sz="2800" b="1" dirty="0" err="1" smtClean="0">
                <a:solidFill>
                  <a:srgbClr val="002060"/>
                </a:solidFill>
              </a:rPr>
              <a:t>подій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російсько-шведської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війни</a:t>
            </a:r>
            <a:r>
              <a:rPr lang="ru-RU" sz="2800" b="1" dirty="0" smtClean="0">
                <a:solidFill>
                  <a:srgbClr val="002060"/>
                </a:solidFill>
              </a:rPr>
              <a:t>, Вольтер </a:t>
            </a:r>
            <a:r>
              <a:rPr lang="ru-RU" sz="2800" b="1" dirty="0" err="1" smtClean="0">
                <a:solidFill>
                  <a:srgbClr val="002060"/>
                </a:solidFill>
              </a:rPr>
              <a:t>характеризує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Україну</a:t>
            </a:r>
            <a:r>
              <a:rPr lang="ru-RU" sz="2800" b="1" dirty="0" smtClean="0">
                <a:solidFill>
                  <a:srgbClr val="002060"/>
                </a:solidFill>
              </a:rPr>
              <a:t> як «</a:t>
            </a:r>
            <a:r>
              <a:rPr lang="ru-RU" sz="2800" b="1" dirty="0" err="1" smtClean="0">
                <a:solidFill>
                  <a:srgbClr val="002060"/>
                </a:solidFill>
              </a:rPr>
              <a:t>країну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завжди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прагнула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свободи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наполегливо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боролася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err="1" smtClean="0">
                <a:solidFill>
                  <a:srgbClr val="002060"/>
                </a:solidFill>
              </a:rPr>
              <a:t>її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здобуття</a:t>
            </a:r>
            <a:r>
              <a:rPr lang="ru-RU" sz="2800" b="1" dirty="0" smtClean="0">
                <a:solidFill>
                  <a:srgbClr val="002060"/>
                </a:solidFill>
              </a:rPr>
              <a:t>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643314"/>
            <a:ext cx="3414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Джордж Гордон Байрон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13" descr="124418179_razdeliteli_0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714884"/>
            <a:ext cx="1428740" cy="8715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5225190_2015-06-11_2224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3571900" cy="5941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57166"/>
            <a:ext cx="4786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Поему </a:t>
            </a:r>
            <a:r>
              <a:rPr lang="uk-UA" sz="2400" b="1" dirty="0" smtClean="0">
                <a:solidFill>
                  <a:srgbClr val="FF0000"/>
                </a:solidFill>
              </a:rPr>
              <a:t>«Мазепа» </a:t>
            </a:r>
            <a:r>
              <a:rPr lang="uk-UA" sz="2400" b="1" dirty="0" smtClean="0">
                <a:solidFill>
                  <a:srgbClr val="002060"/>
                </a:solidFill>
              </a:rPr>
              <a:t>Байрон написав у  </a:t>
            </a:r>
            <a:r>
              <a:rPr lang="uk-UA" sz="2400" b="1" dirty="0" smtClean="0">
                <a:solidFill>
                  <a:srgbClr val="FF0000"/>
                </a:solidFill>
              </a:rPr>
              <a:t>1818 р. </a:t>
            </a:r>
            <a:r>
              <a:rPr lang="uk-UA" sz="2400" b="1" dirty="0" smtClean="0">
                <a:solidFill>
                  <a:srgbClr val="002060"/>
                </a:solidFill>
              </a:rPr>
              <a:t>під час свого перебування в Італії.  У своїй творчості Байрон звертався й до української тематики. Інтерес Байрона до Мазепи був викликаний кількома причинами. Насамперед, у контексті власних бунтарських настроїв, Байрон сприймав його життя як приклад, гідний наслідування, героїчного служіння Батьківщині. Саме так Мазепу сприймали в Європі, де він став одним з </a:t>
            </a:r>
            <a:r>
              <a:rPr lang="uk-UA" sz="2400" b="1" dirty="0" err="1" smtClean="0">
                <a:solidFill>
                  <a:srgbClr val="002060"/>
                </a:solidFill>
              </a:rPr>
              <a:t>найшанованіших</a:t>
            </a:r>
            <a:r>
              <a:rPr lang="uk-UA" sz="2400" b="1" dirty="0" smtClean="0">
                <a:solidFill>
                  <a:srgbClr val="002060"/>
                </a:solidFill>
              </a:rPr>
              <a:t> діячів української історії.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14290"/>
            <a:ext cx="5114932" cy="63579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300" i="1" dirty="0" smtClean="0"/>
              <a:t>	</a:t>
            </a:r>
            <a:r>
              <a:rPr lang="ru-RU" sz="3300" b="1" i="1" dirty="0" err="1" smtClean="0">
                <a:solidFill>
                  <a:srgbClr val="C00000"/>
                </a:solidFill>
              </a:rPr>
              <a:t>Історична</a:t>
            </a:r>
            <a:r>
              <a:rPr lang="ru-RU" sz="3300" b="1" i="1" dirty="0" smtClean="0">
                <a:solidFill>
                  <a:srgbClr val="C00000"/>
                </a:solidFill>
              </a:rPr>
              <a:t> основа </a:t>
            </a:r>
            <a:r>
              <a:rPr lang="ru-RU" sz="3300" b="1" i="1" dirty="0" err="1" smtClean="0">
                <a:solidFill>
                  <a:srgbClr val="C00000"/>
                </a:solidFill>
              </a:rPr>
              <a:t>поеми</a:t>
            </a:r>
            <a:endParaRPr lang="ru-RU" sz="31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C00000"/>
                </a:solidFill>
              </a:rPr>
              <a:t>	</a:t>
            </a:r>
            <a:r>
              <a:rPr lang="ru-RU" sz="3100" b="1" dirty="0" err="1" smtClean="0">
                <a:solidFill>
                  <a:srgbClr val="002060"/>
                </a:solidFill>
              </a:rPr>
              <a:t>Видатний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козацький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гетьман</a:t>
            </a:r>
            <a:r>
              <a:rPr lang="ru-RU" sz="3100" b="1" dirty="0" smtClean="0">
                <a:solidFill>
                  <a:srgbClr val="002060"/>
                </a:solidFill>
              </a:rPr>
              <a:t>  Мазепа (1640—1709)  </a:t>
            </a:r>
            <a:r>
              <a:rPr lang="ru-RU" sz="3100" b="1" dirty="0" err="1" smtClean="0">
                <a:solidFill>
                  <a:srgbClr val="002060"/>
                </a:solidFill>
              </a:rPr>
              <a:t>уславився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своєю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боротьбою</a:t>
            </a:r>
            <a:r>
              <a:rPr lang="ru-RU" sz="3100" b="1" dirty="0" smtClean="0">
                <a:solidFill>
                  <a:srgbClr val="002060"/>
                </a:solidFill>
              </a:rPr>
              <a:t> за </a:t>
            </a:r>
            <a:r>
              <a:rPr lang="ru-RU" sz="3100" b="1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України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і</a:t>
            </a:r>
            <a:r>
              <a:rPr lang="ru-RU" sz="3100" b="1" dirty="0" smtClean="0">
                <a:solidFill>
                  <a:srgbClr val="002060"/>
                </a:solidFill>
              </a:rPr>
              <a:t>, </a:t>
            </a:r>
            <a:r>
              <a:rPr lang="ru-RU" sz="3100" b="1" dirty="0" err="1" smtClean="0">
                <a:solidFill>
                  <a:srgbClr val="002060"/>
                </a:solidFill>
              </a:rPr>
              <a:t>зокрема</a:t>
            </a:r>
            <a:r>
              <a:rPr lang="ru-RU" sz="3100" b="1" dirty="0" smtClean="0">
                <a:solidFill>
                  <a:srgbClr val="002060"/>
                </a:solidFill>
              </a:rPr>
              <a:t>, </a:t>
            </a:r>
            <a:r>
              <a:rPr lang="ru-RU" sz="3100" b="1" dirty="0" err="1" smtClean="0">
                <a:solidFill>
                  <a:srgbClr val="002060"/>
                </a:solidFill>
              </a:rPr>
              <a:t>за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її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відокремлення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від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Росії</a:t>
            </a:r>
            <a:r>
              <a:rPr lang="ru-RU" sz="3100" b="1" dirty="0" smtClean="0">
                <a:solidFill>
                  <a:srgbClr val="002060"/>
                </a:solidFill>
              </a:rPr>
              <a:t>.         З  </a:t>
            </a:r>
            <a:r>
              <a:rPr lang="ru-RU" sz="3100" b="1" dirty="0" err="1" smtClean="0">
                <a:solidFill>
                  <a:srgbClr val="002060"/>
                </a:solidFill>
              </a:rPr>
              <a:t>цією</a:t>
            </a:r>
            <a:r>
              <a:rPr lang="ru-RU" sz="3100" b="1" dirty="0" smtClean="0">
                <a:solidFill>
                  <a:srgbClr val="002060"/>
                </a:solidFill>
              </a:rPr>
              <a:t>  метою  Мазепа вступив  у  союз  </a:t>
            </a:r>
            <a:r>
              <a:rPr lang="ru-RU" sz="3100" b="1" dirty="0" err="1" smtClean="0">
                <a:solidFill>
                  <a:srgbClr val="002060"/>
                </a:solidFill>
              </a:rPr>
              <a:t>із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шведським</a:t>
            </a:r>
            <a:r>
              <a:rPr lang="ru-RU" sz="3100" b="1" dirty="0" smtClean="0">
                <a:solidFill>
                  <a:srgbClr val="002060"/>
                </a:solidFill>
              </a:rPr>
              <a:t>  королем Карлом  </a:t>
            </a:r>
            <a:r>
              <a:rPr lang="en-US" sz="3100" b="1" dirty="0" smtClean="0">
                <a:solidFill>
                  <a:srgbClr val="002060"/>
                </a:solidFill>
              </a:rPr>
              <a:t>XII (1682—1718), </a:t>
            </a:r>
            <a:r>
              <a:rPr lang="ru-RU" sz="3100" b="1" dirty="0" err="1" smtClean="0">
                <a:solidFill>
                  <a:srgbClr val="002060"/>
                </a:solidFill>
              </a:rPr>
              <a:t>який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воював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з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Росією</a:t>
            </a:r>
            <a:r>
              <a:rPr lang="ru-RU" sz="3100" b="1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У </a:t>
            </a:r>
            <a:r>
              <a:rPr lang="ru-RU" sz="3100" b="1" dirty="0" err="1" smtClean="0">
                <a:solidFill>
                  <a:srgbClr val="002060"/>
                </a:solidFill>
              </a:rPr>
              <a:t>битві</a:t>
            </a:r>
            <a:r>
              <a:rPr lang="ru-RU" sz="3100" b="1" dirty="0" smtClean="0">
                <a:solidFill>
                  <a:srgbClr val="002060"/>
                </a:solidFill>
              </a:rPr>
              <a:t> в 1709 р. </a:t>
            </a:r>
            <a:r>
              <a:rPr lang="ru-RU" sz="3100" b="1" dirty="0" err="1" smtClean="0">
                <a:solidFill>
                  <a:srgbClr val="002060"/>
                </a:solidFill>
              </a:rPr>
              <a:t>під</a:t>
            </a:r>
            <a:r>
              <a:rPr lang="ru-RU" sz="3100" b="1" dirty="0" smtClean="0">
                <a:solidFill>
                  <a:srgbClr val="002060"/>
                </a:solidFill>
              </a:rPr>
              <a:t> Полтавою </a:t>
            </a:r>
            <a:r>
              <a:rPr lang="ru-RU" sz="3100" b="1" dirty="0" err="1" smtClean="0">
                <a:solidFill>
                  <a:srgbClr val="002060"/>
                </a:solidFill>
              </a:rPr>
              <a:t>війська</a:t>
            </a:r>
            <a:r>
              <a:rPr lang="ru-RU" sz="3100" b="1" dirty="0" smtClean="0">
                <a:solidFill>
                  <a:srgbClr val="002060"/>
                </a:solidFill>
              </a:rPr>
              <a:t> Петра І  </a:t>
            </a:r>
            <a:r>
              <a:rPr lang="ru-RU" sz="3100" b="1" dirty="0" err="1" smtClean="0">
                <a:solidFill>
                  <a:srgbClr val="002060"/>
                </a:solidFill>
              </a:rPr>
              <a:t>розгромили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шведську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армію</a:t>
            </a:r>
            <a:r>
              <a:rPr lang="ru-RU" sz="3100" b="1" dirty="0" smtClean="0">
                <a:solidFill>
                  <a:srgbClr val="002060"/>
                </a:solidFill>
              </a:rPr>
              <a:t>, а Карл </a:t>
            </a:r>
            <a:r>
              <a:rPr lang="en-US" sz="3100" b="1" dirty="0" smtClean="0">
                <a:solidFill>
                  <a:srgbClr val="002060"/>
                </a:solidFill>
              </a:rPr>
              <a:t>XII </a:t>
            </a:r>
            <a:r>
              <a:rPr lang="ru-RU" sz="3100" b="1" dirty="0" err="1" smtClean="0">
                <a:solidFill>
                  <a:srgbClr val="002060"/>
                </a:solidFill>
              </a:rPr>
              <a:t>і</a:t>
            </a:r>
            <a:r>
              <a:rPr lang="ru-RU" sz="3100" b="1" dirty="0" smtClean="0">
                <a:solidFill>
                  <a:srgbClr val="002060"/>
                </a:solidFill>
              </a:rPr>
              <a:t> Мазепа  </a:t>
            </a:r>
            <a:r>
              <a:rPr lang="ru-RU" sz="3100" b="1" dirty="0" err="1" smtClean="0">
                <a:solidFill>
                  <a:srgbClr val="002060"/>
                </a:solidFill>
              </a:rPr>
              <a:t>змушені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були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err="1" smtClean="0">
                <a:solidFill>
                  <a:srgbClr val="002060"/>
                </a:solidFill>
              </a:rPr>
              <a:t>рятуватися</a:t>
            </a:r>
            <a:r>
              <a:rPr lang="ru-RU" sz="3100" b="1" dirty="0" smtClean="0">
                <a:solidFill>
                  <a:srgbClr val="002060"/>
                </a:solidFill>
              </a:rPr>
              <a:t>  </a:t>
            </a:r>
            <a:r>
              <a:rPr lang="ru-RU" sz="3100" b="1" dirty="0" err="1" smtClean="0">
                <a:solidFill>
                  <a:srgbClr val="002060"/>
                </a:solidFill>
              </a:rPr>
              <a:t>втечею</a:t>
            </a:r>
            <a:r>
              <a:rPr lang="ru-RU" sz="3100" b="1" dirty="0" smtClean="0">
                <a:solidFill>
                  <a:srgbClr val="002060"/>
                </a:solidFill>
              </a:rPr>
              <a:t>.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Содержимое 3" descr="1518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071834" cy="4857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5829312" cy="56436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Як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своїх</a:t>
            </a:r>
            <a:r>
              <a:rPr lang="ru-RU" sz="2800" b="1" dirty="0" smtClean="0">
                <a:solidFill>
                  <a:srgbClr val="002060"/>
                </a:solidFill>
              </a:rPr>
              <a:t>  поемах, у «</a:t>
            </a:r>
            <a:r>
              <a:rPr lang="ru-RU" sz="2800" b="1" dirty="0" err="1" smtClean="0">
                <a:solidFill>
                  <a:srgbClr val="002060"/>
                </a:solidFill>
              </a:rPr>
              <a:t>мазепинському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  <a:r>
              <a:rPr lang="ru-RU" sz="2800" b="1" dirty="0" err="1" smtClean="0">
                <a:solidFill>
                  <a:srgbClr val="002060"/>
                </a:solidFill>
              </a:rPr>
              <a:t>сюжеті</a:t>
            </a:r>
            <a:r>
              <a:rPr lang="ru-RU" sz="2800" b="1" dirty="0" smtClean="0">
                <a:solidFill>
                  <a:srgbClr val="002060"/>
                </a:solidFill>
              </a:rPr>
              <a:t> Байрон </a:t>
            </a:r>
            <a:r>
              <a:rPr lang="ru-RU" sz="2800" b="1" dirty="0" err="1" smtClean="0">
                <a:solidFill>
                  <a:srgbClr val="002060"/>
                </a:solidFill>
              </a:rPr>
              <a:t>значну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увагу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приділяє</a:t>
            </a:r>
            <a:r>
              <a:rPr lang="ru-RU" sz="2800" b="1" dirty="0" smtClean="0">
                <a:solidFill>
                  <a:srgbClr val="002060"/>
                </a:solidFill>
              </a:rPr>
              <a:t> образу </a:t>
            </a:r>
            <a:r>
              <a:rPr lang="ru-RU" sz="2800" b="1" dirty="0" err="1" smtClean="0">
                <a:solidFill>
                  <a:srgbClr val="002060"/>
                </a:solidFill>
              </a:rPr>
              <a:t>коханої</a:t>
            </a:r>
            <a:r>
              <a:rPr lang="ru-RU" sz="2800" b="1" dirty="0" smtClean="0">
                <a:solidFill>
                  <a:srgbClr val="002060"/>
                </a:solidFill>
              </a:rPr>
              <a:t>  головного  героя — </a:t>
            </a:r>
            <a:r>
              <a:rPr lang="ru-RU" sz="2800" b="1" dirty="0" err="1" smtClean="0">
                <a:solidFill>
                  <a:srgbClr val="002060"/>
                </a:solidFill>
              </a:rPr>
              <a:t>Терези</a:t>
            </a:r>
            <a:r>
              <a:rPr lang="ru-RU" sz="2800" b="1" dirty="0" smtClean="0">
                <a:solidFill>
                  <a:srgbClr val="002060"/>
                </a:solidFill>
              </a:rPr>
              <a:t>, у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світлих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ідеалізованих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барвах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окреслює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зворушливу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історію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їх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трагічної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любові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але</a:t>
            </a:r>
            <a:r>
              <a:rPr lang="ru-RU" sz="2800" b="1" dirty="0" smtClean="0">
                <a:solidFill>
                  <a:srgbClr val="002060"/>
                </a:solidFill>
              </a:rPr>
              <a:t> головне  </a:t>
            </a:r>
            <a:r>
              <a:rPr lang="ru-RU" sz="2800" b="1" dirty="0" err="1" smtClean="0">
                <a:solidFill>
                  <a:srgbClr val="002060"/>
                </a:solidFill>
              </a:rPr>
              <a:t>ідейне</a:t>
            </a:r>
            <a:r>
              <a:rPr lang="ru-RU" sz="2800" b="1" dirty="0" smtClean="0">
                <a:solidFill>
                  <a:srgbClr val="002060"/>
                </a:solidFill>
              </a:rPr>
              <a:t>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художнє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навантаження</a:t>
            </a:r>
            <a:r>
              <a:rPr lang="ru-RU" sz="2800" b="1" dirty="0" smtClean="0">
                <a:solidFill>
                  <a:srgbClr val="002060"/>
                </a:solidFill>
              </a:rPr>
              <a:t>  в  </a:t>
            </a:r>
            <a:r>
              <a:rPr lang="ru-RU" sz="2800" b="1" dirty="0" err="1" smtClean="0">
                <a:solidFill>
                  <a:srgbClr val="002060"/>
                </a:solidFill>
              </a:rPr>
              <a:t>поемі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мають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сцени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змальовують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стрімкий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біг</a:t>
            </a:r>
            <a:r>
              <a:rPr lang="ru-RU" sz="2800" b="1" dirty="0" smtClean="0">
                <a:solidFill>
                  <a:srgbClr val="002060"/>
                </a:solidFill>
              </a:rPr>
              <a:t>  коня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страждання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яких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він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завдає</a:t>
            </a:r>
            <a:r>
              <a:rPr lang="ru-RU" sz="2800" b="1" dirty="0" smtClean="0">
                <a:solidFill>
                  <a:srgbClr val="002060"/>
                </a:solidFill>
              </a:rPr>
              <a:t> головному </a:t>
            </a:r>
            <a:r>
              <a:rPr lang="ru-RU" sz="2800" b="1" dirty="0" err="1" smtClean="0">
                <a:solidFill>
                  <a:srgbClr val="002060"/>
                </a:solidFill>
              </a:rPr>
              <a:t>героєві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5" descr="byr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142984"/>
            <a:ext cx="2857508" cy="4953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789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Сюжетна композиція поеми </a:t>
            </a:r>
            <a:r>
              <a:rPr lang="uk-UA" sz="3600" b="1" dirty="0" err="1" smtClean="0">
                <a:solidFill>
                  <a:srgbClr val="FF0000"/>
                </a:solidFill>
              </a:rPr>
              <a:t>“Мазепа”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5286412" cy="60007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Створюючи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динамічний</a:t>
            </a:r>
            <a:r>
              <a:rPr lang="ru-RU" sz="2400" b="1" dirty="0" smtClean="0">
                <a:solidFill>
                  <a:srgbClr val="002060"/>
                </a:solidFill>
              </a:rPr>
              <a:t>  образ  </a:t>
            </a:r>
            <a:r>
              <a:rPr lang="ru-RU" sz="2400" b="1" dirty="0" err="1" smtClean="0">
                <a:solidFill>
                  <a:srgbClr val="002060"/>
                </a:solidFill>
              </a:rPr>
              <a:t>руху</a:t>
            </a:r>
            <a:r>
              <a:rPr lang="ru-RU" sz="2400" b="1" dirty="0" smtClean="0">
                <a:solidFill>
                  <a:srgbClr val="002060"/>
                </a:solidFill>
              </a:rPr>
              <a:t> скакуна, Байрон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посилює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враження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нього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порівнюючи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шалений</a:t>
            </a:r>
            <a:r>
              <a:rPr lang="ru-RU" sz="2400" b="1" dirty="0" smtClean="0">
                <a:solidFill>
                  <a:srgbClr val="002060"/>
                </a:solidFill>
              </a:rPr>
              <a:t>  галоп коня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гірським</a:t>
            </a:r>
            <a:r>
              <a:rPr lang="ru-RU" sz="2400" b="1" dirty="0" smtClean="0">
                <a:solidFill>
                  <a:srgbClr val="002060"/>
                </a:solidFill>
              </a:rPr>
              <a:t> потоком,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блискавкою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північним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сяйвом</a:t>
            </a:r>
            <a:r>
              <a:rPr lang="ru-RU" sz="2400" b="1" dirty="0" smtClean="0">
                <a:solidFill>
                  <a:srgbClr val="002060"/>
                </a:solidFill>
              </a:rPr>
              <a:t>, метеором,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розбурханим</a:t>
            </a:r>
            <a:r>
              <a:rPr lang="ru-RU" sz="2400" b="1" dirty="0" smtClean="0">
                <a:solidFill>
                  <a:srgbClr val="002060"/>
                </a:solidFill>
              </a:rPr>
              <a:t> морем. У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постійній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внутрішній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динаміці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передаються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почуття</a:t>
            </a:r>
            <a:r>
              <a:rPr lang="ru-RU" sz="2400" b="1" dirty="0" smtClean="0">
                <a:solidFill>
                  <a:srgbClr val="002060"/>
                </a:solidFill>
              </a:rPr>
              <a:t> героя,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проходять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немовби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всі</a:t>
            </a:r>
            <a:r>
              <a:rPr lang="ru-RU" sz="2400" b="1" dirty="0" smtClean="0">
                <a:solidFill>
                  <a:srgbClr val="002060"/>
                </a:solidFill>
              </a:rPr>
              <a:t> кола </a:t>
            </a:r>
            <a:r>
              <a:rPr lang="ru-RU" sz="2400" b="1" dirty="0" err="1" smtClean="0">
                <a:solidFill>
                  <a:srgbClr val="002060"/>
                </a:solidFill>
              </a:rPr>
              <a:t>пекельної</a:t>
            </a:r>
            <a:r>
              <a:rPr lang="ru-RU" sz="2400" b="1" dirty="0" smtClean="0">
                <a:solidFill>
                  <a:srgbClr val="002060"/>
                </a:solidFill>
              </a:rPr>
              <a:t> муки, </a:t>
            </a:r>
            <a:r>
              <a:rPr lang="ru-RU" sz="2400" b="1" dirty="0" err="1" smtClean="0">
                <a:solidFill>
                  <a:srgbClr val="002060"/>
                </a:solidFill>
              </a:rPr>
              <a:t>наростаючи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початкової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надії</a:t>
            </a: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</a:rPr>
              <a:t>можливість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звільнення</a:t>
            </a:r>
            <a:r>
              <a:rPr lang="ru-RU" sz="2400" b="1" dirty="0" smtClean="0">
                <a:solidFill>
                  <a:srgbClr val="002060"/>
                </a:solidFill>
              </a:rPr>
              <a:t> — до </a:t>
            </a:r>
            <a:r>
              <a:rPr lang="ru-RU" sz="2400" b="1" dirty="0" err="1" smtClean="0">
                <a:solidFill>
                  <a:srgbClr val="002060"/>
                </a:solidFill>
              </a:rPr>
              <a:t>повного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відчаю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зневіри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готовності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прийняти</a:t>
            </a:r>
            <a:r>
              <a:rPr lang="ru-RU" sz="2400" b="1" dirty="0" smtClean="0">
                <a:solidFill>
                  <a:srgbClr val="002060"/>
                </a:solidFill>
              </a:rPr>
              <a:t> смерть як </a:t>
            </a:r>
            <a:r>
              <a:rPr lang="ru-RU" sz="2400" b="1" dirty="0" err="1" smtClean="0">
                <a:solidFill>
                  <a:srgbClr val="002060"/>
                </a:solidFill>
              </a:rPr>
              <a:t>єдино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можливе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позбавлення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катування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Художня цінність поеми</a:t>
            </a:r>
            <a:endParaRPr lang="ru-RU" sz="3200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Содержимое 9" descr="220px-Jean_Louis_Théodore_Géricault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285860"/>
            <a:ext cx="3207420" cy="4286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00414"/>
            <a:ext cx="8501122" cy="335758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Юний Мазепа, паж польського короля Яна ІІ, мав зв'язок з дружиною графа Фальбовського Терезою. Шляхтич вирішує покарати Мазепу. Його оголеним прив'язують до дикого коня, якого відпускають у степ. Кінь прибігає в Україну, де Мазепу рятують. Завдяки своїм непересічним здібностям він стає гетьманом.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3000372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Романтичний  міф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35824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Історична основа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Гетьман України (1687-1709), який боровся за відокремлення України від Росії та її незалежність. З цією метою він уклав угоду зі шведським королем Карлом ІІ. Союзні війська зазнали поразки в Полтавській битві 1709 р.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Стиль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романтизм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Джерело поеми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праця Вольтера "Історія Карла ХІІ“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Композиція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глав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розповідь-сповідь Мазепи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дії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 після поразки під Полтавою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Історичні  події,  зображені  у  творі: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розгром  шведів  російськими  військами  Петра  І   під  Полтавою  1709  року  та  втеча  Мазепи  з  Карлом  ХІІ  до  Туреччини.</a:t>
            </a:r>
          </a:p>
          <a:p>
            <a:endParaRPr lang="uk-UA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розповідь  старого  70-річного  гетьмана  Мазепи  шведському  королю  Карлу  ХІІ  про  любовну  пригоду,  яка  трапилася  з  ним  у  молодості  та  наслідки  цієї  пригоди.</a:t>
            </a:r>
            <a:endParaRPr lang="uk-UA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510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Українська тема в поемі Дж. Байрона «Мазепа» </dc:title>
  <dc:creator>filip</dc:creator>
  <cp:lastModifiedBy>Ольга</cp:lastModifiedBy>
  <cp:revision>92</cp:revision>
  <dcterms:created xsi:type="dcterms:W3CDTF">2017-01-25T15:54:13Z</dcterms:created>
  <dcterms:modified xsi:type="dcterms:W3CDTF">2021-11-02T15:46:26Z</dcterms:modified>
</cp:coreProperties>
</file>